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1"/>
  </p:notesMasterIdLst>
  <p:handoutMasterIdLst>
    <p:handoutMasterId r:id="rId32"/>
  </p:handoutMasterIdLst>
  <p:sldIdLst>
    <p:sldId id="256" r:id="rId2"/>
    <p:sldId id="271" r:id="rId3"/>
    <p:sldId id="279" r:id="rId4"/>
    <p:sldId id="298" r:id="rId5"/>
    <p:sldId id="281" r:id="rId6"/>
    <p:sldId id="299" r:id="rId7"/>
    <p:sldId id="283" r:id="rId8"/>
    <p:sldId id="284" r:id="rId9"/>
    <p:sldId id="300" r:id="rId10"/>
    <p:sldId id="285" r:id="rId11"/>
    <p:sldId id="301" r:id="rId12"/>
    <p:sldId id="286" r:id="rId13"/>
    <p:sldId id="302" r:id="rId14"/>
    <p:sldId id="287" r:id="rId15"/>
    <p:sldId id="303" r:id="rId16"/>
    <p:sldId id="288" r:id="rId17"/>
    <p:sldId id="304" r:id="rId18"/>
    <p:sldId id="289" r:id="rId19"/>
    <p:sldId id="305" r:id="rId20"/>
    <p:sldId id="290" r:id="rId21"/>
    <p:sldId id="295" r:id="rId22"/>
    <p:sldId id="306" r:id="rId23"/>
    <p:sldId id="291" r:id="rId24"/>
    <p:sldId id="292" r:id="rId25"/>
    <p:sldId id="293" r:id="rId26"/>
    <p:sldId id="307" r:id="rId27"/>
    <p:sldId id="294" r:id="rId28"/>
    <p:sldId id="308" r:id="rId29"/>
    <p:sldId id="29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Design, Morph, Annotate, Work Together, Tell Me" id="{B9B51309-D148-4332-87C2-07BE32FBCA3B}">
          <p14:sldIdLst>
            <p14:sldId id="271"/>
            <p14:sldId id="279"/>
            <p14:sldId id="298"/>
            <p14:sldId id="281"/>
            <p14:sldId id="299"/>
            <p14:sldId id="283"/>
            <p14:sldId id="284"/>
            <p14:sldId id="300"/>
            <p14:sldId id="285"/>
            <p14:sldId id="301"/>
            <p14:sldId id="286"/>
            <p14:sldId id="302"/>
            <p14:sldId id="287"/>
            <p14:sldId id="303"/>
            <p14:sldId id="288"/>
            <p14:sldId id="304"/>
            <p14:sldId id="289"/>
            <p14:sldId id="305"/>
            <p14:sldId id="290"/>
            <p14:sldId id="295"/>
            <p14:sldId id="306"/>
            <p14:sldId id="291"/>
            <p14:sldId id="292"/>
            <p14:sldId id="293"/>
            <p14:sldId id="307"/>
            <p14:sldId id="294"/>
            <p14:sldId id="308"/>
            <p14:sldId id="297"/>
          </p14:sldIdLst>
        </p14:section>
        <p14:section name="Learn More" id="{2CC34DB2-6590-42C0-AD4B-A04C6060184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14" autoAdjust="0"/>
  </p:normalViewPr>
  <p:slideViewPr>
    <p:cSldViewPr snapToGrid="0">
      <p:cViewPr varScale="1">
        <p:scale>
          <a:sx n="67" d="100"/>
          <a:sy n="67" d="100"/>
        </p:scale>
        <p:origin x="644" y="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9" d="100"/>
          <a:sy n="69" d="100"/>
        </p:scale>
        <p:origin x="2784" y="5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 Canada (1).xlsx]Pivot!PivotTable11</c:name>
    <c:fmtId val="1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Yearly Profit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Pivot!$B$14</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Pivot!$A$15:$A$19</c:f>
              <c:strCache>
                <c:ptCount val="4"/>
                <c:pt idx="0">
                  <c:v>2011</c:v>
                </c:pt>
                <c:pt idx="1">
                  <c:v>2009</c:v>
                </c:pt>
                <c:pt idx="2">
                  <c:v>2010</c:v>
                </c:pt>
                <c:pt idx="3">
                  <c:v>2012</c:v>
                </c:pt>
              </c:strCache>
            </c:strRef>
          </c:cat>
          <c:val>
            <c:numRef>
              <c:f>Pivot!$B$15:$B$19</c:f>
              <c:numCache>
                <c:formatCode>General</c:formatCode>
                <c:ptCount val="4"/>
                <c:pt idx="0">
                  <c:v>366422.73087799951</c:v>
                </c:pt>
                <c:pt idx="1">
                  <c:v>343715.25483500026</c:v>
                </c:pt>
                <c:pt idx="2">
                  <c:v>323076.54784299992</c:v>
                </c:pt>
                <c:pt idx="3">
                  <c:v>267275.40628100012</c:v>
                </c:pt>
              </c:numCache>
            </c:numRef>
          </c:val>
          <c:extLst>
            <c:ext xmlns:c16="http://schemas.microsoft.com/office/drawing/2014/chart" uri="{C3380CC4-5D6E-409C-BE32-E72D297353CC}">
              <c16:uniqueId val="{00000000-6574-4353-A7E6-0CC094E94180}"/>
            </c:ext>
          </c:extLst>
        </c:ser>
        <c:dLbls>
          <c:showLegendKey val="0"/>
          <c:showVal val="1"/>
          <c:showCatName val="0"/>
          <c:showSerName val="0"/>
          <c:showPercent val="0"/>
          <c:showBubbleSize val="0"/>
        </c:dLbls>
        <c:gapWidth val="150"/>
        <c:overlap val="-25"/>
        <c:axId val="643589416"/>
        <c:axId val="643592368"/>
      </c:barChart>
      <c:catAx>
        <c:axId val="643589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3592368"/>
        <c:crosses val="autoZero"/>
        <c:auto val="1"/>
        <c:lblAlgn val="ctr"/>
        <c:lblOffset val="100"/>
        <c:noMultiLvlLbl val="0"/>
      </c:catAx>
      <c:valAx>
        <c:axId val="643592368"/>
        <c:scaling>
          <c:orientation val="minMax"/>
        </c:scaling>
        <c:delete val="1"/>
        <c:axPos val="l"/>
        <c:numFmt formatCode="General" sourceLinked="1"/>
        <c:majorTickMark val="none"/>
        <c:minorTickMark val="none"/>
        <c:tickLblPos val="nextTo"/>
        <c:crossAx val="643589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 Canada (1).xlsx]Pivot!PivotTable1</c:name>
    <c:fmtId val="18"/>
  </c:pivotSource>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b="1"/>
              <a:t>Yearly Net Profit and Sales(2009-2012)</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pivotFmt>
      <c:pivotFmt>
        <c:idx val="9"/>
        <c:spPr>
          <a:solidFill>
            <a:schemeClr val="accent1"/>
          </a:solidFill>
          <a:ln>
            <a:noFill/>
          </a:ln>
          <a:effectLst/>
        </c:spPr>
        <c:marker>
          <c:symbol val="none"/>
        </c:marker>
      </c:pivotFmt>
      <c:pivotFmt>
        <c:idx val="10"/>
        <c:spPr>
          <a:solidFill>
            <a:schemeClr val="accent1"/>
          </a:solidFill>
          <a:ln>
            <a:noFill/>
          </a:ln>
          <a:effectLst/>
        </c:spPr>
        <c:marker>
          <c:symbol val="none"/>
        </c:marker>
      </c:pivotFmt>
      <c:pivotFmt>
        <c:idx val="11"/>
        <c:spPr>
          <a:solidFill>
            <a:schemeClr val="accent1"/>
          </a:solidFill>
          <a:ln>
            <a:noFill/>
          </a:ln>
          <a:effectLst/>
        </c:spPr>
        <c:marker>
          <c:symbol val="none"/>
        </c:marker>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pivotFmt>
      <c:pivotFmt>
        <c:idx val="21"/>
        <c:spPr>
          <a:solidFill>
            <a:schemeClr val="accent1"/>
          </a:solidFill>
          <a:ln>
            <a:noFill/>
          </a:ln>
          <a:effectLst/>
        </c:spPr>
        <c:marker>
          <c:symbol val="none"/>
        </c:marker>
      </c:pivotFmt>
      <c:pivotFmt>
        <c:idx val="22"/>
        <c:spPr>
          <a:solidFill>
            <a:schemeClr val="accent1"/>
          </a:solidFill>
          <a:ln>
            <a:noFill/>
          </a:ln>
          <a:effectLst/>
        </c:spPr>
        <c:marker>
          <c:symbol val="none"/>
        </c:marker>
      </c:pivotFmt>
      <c:pivotFmt>
        <c:idx val="23"/>
        <c:spPr>
          <a:solidFill>
            <a:schemeClr val="accent1"/>
          </a:solidFill>
          <a:ln>
            <a:noFill/>
          </a:ln>
          <a:effectLst/>
        </c:spPr>
        <c:marker>
          <c:symbol val="none"/>
        </c:marker>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Pivot!$B$4</c:f>
              <c:strCache>
                <c:ptCount val="1"/>
                <c:pt idx="0">
                  <c:v>Yearly Net Profit</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Pivot!$A$5:$A$9</c:f>
              <c:strCache>
                <c:ptCount val="4"/>
                <c:pt idx="0">
                  <c:v>2009</c:v>
                </c:pt>
                <c:pt idx="1">
                  <c:v>2012</c:v>
                </c:pt>
                <c:pt idx="2">
                  <c:v>2010</c:v>
                </c:pt>
                <c:pt idx="3">
                  <c:v>2011</c:v>
                </c:pt>
              </c:strCache>
            </c:strRef>
          </c:cat>
          <c:val>
            <c:numRef>
              <c:f>Pivot!$B$5:$B$9</c:f>
              <c:numCache>
                <c:formatCode>_("$"* #,##0.00_);_("$"* \(#,##0.00\);_("$"* "-"??_);_(@_)</c:formatCode>
                <c:ptCount val="4"/>
                <c:pt idx="0">
                  <c:v>343715.25483500026</c:v>
                </c:pt>
                <c:pt idx="1">
                  <c:v>267275.40628100012</c:v>
                </c:pt>
                <c:pt idx="2">
                  <c:v>323076.54784299992</c:v>
                </c:pt>
                <c:pt idx="3">
                  <c:v>366422.73087799951</c:v>
                </c:pt>
              </c:numCache>
            </c:numRef>
          </c:val>
          <c:extLst>
            <c:ext xmlns:c16="http://schemas.microsoft.com/office/drawing/2014/chart" uri="{C3380CC4-5D6E-409C-BE32-E72D297353CC}">
              <c16:uniqueId val="{00000000-C164-411A-B4B0-7489918D2AF1}"/>
            </c:ext>
          </c:extLst>
        </c:ser>
        <c:ser>
          <c:idx val="1"/>
          <c:order val="1"/>
          <c:tx>
            <c:strRef>
              <c:f>Pivot!$C$4</c:f>
              <c:strCache>
                <c:ptCount val="1"/>
                <c:pt idx="0">
                  <c:v>Yearly Sales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Pivot!$A$5:$A$9</c:f>
              <c:strCache>
                <c:ptCount val="4"/>
                <c:pt idx="0">
                  <c:v>2009</c:v>
                </c:pt>
                <c:pt idx="1">
                  <c:v>2012</c:v>
                </c:pt>
                <c:pt idx="2">
                  <c:v>2010</c:v>
                </c:pt>
                <c:pt idx="3">
                  <c:v>2011</c:v>
                </c:pt>
              </c:strCache>
            </c:strRef>
          </c:cat>
          <c:val>
            <c:numRef>
              <c:f>Pivot!$C$5:$C$9</c:f>
              <c:numCache>
                <c:formatCode>_("$"* #,##0.00_);_("$"* \(#,##0.00\);_("$"* "-"??_);_(@_)</c:formatCode>
                <c:ptCount val="4"/>
                <c:pt idx="0">
                  <c:v>4169324.8059999989</c:v>
                </c:pt>
                <c:pt idx="1">
                  <c:v>3739181.5760000004</c:v>
                </c:pt>
                <c:pt idx="2">
                  <c:v>3551642.3814999959</c:v>
                </c:pt>
                <c:pt idx="3">
                  <c:v>3455452.0604999913</c:v>
                </c:pt>
              </c:numCache>
            </c:numRef>
          </c:val>
          <c:extLst>
            <c:ext xmlns:c16="http://schemas.microsoft.com/office/drawing/2014/chart" uri="{C3380CC4-5D6E-409C-BE32-E72D297353CC}">
              <c16:uniqueId val="{00000001-C164-411A-B4B0-7489918D2AF1}"/>
            </c:ext>
          </c:extLst>
        </c:ser>
        <c:dLbls>
          <c:showLegendKey val="0"/>
          <c:showVal val="0"/>
          <c:showCatName val="0"/>
          <c:showSerName val="0"/>
          <c:showPercent val="0"/>
          <c:showBubbleSize val="0"/>
        </c:dLbls>
        <c:gapWidth val="150"/>
        <c:overlap val="-25"/>
        <c:axId val="568982520"/>
        <c:axId val="568991376"/>
      </c:barChart>
      <c:catAx>
        <c:axId val="568982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568991376"/>
        <c:crosses val="autoZero"/>
        <c:auto val="1"/>
        <c:lblAlgn val="ctr"/>
        <c:lblOffset val="100"/>
        <c:noMultiLvlLbl val="0"/>
      </c:catAx>
      <c:valAx>
        <c:axId val="568991376"/>
        <c:scaling>
          <c:orientation val="minMax"/>
        </c:scaling>
        <c:delete val="1"/>
        <c:axPos val="l"/>
        <c:numFmt formatCode="_(&quot;$&quot;* #,##0.00_);_(&quot;$&quot;* \(#,##0.00\);_(&quot;$&quot;* &quot;-&quot;??_);_(@_)" sourceLinked="1"/>
        <c:majorTickMark val="none"/>
        <c:minorTickMark val="none"/>
        <c:tickLblPos val="nextTo"/>
        <c:crossAx val="56898252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 Canada (1).xlsx]Pivot!PivotTable2</c:name>
    <c:fmtId val="1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Monthly Profit and Sales: 2009-2012</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1"/>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3"/>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4"/>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5"/>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6"/>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7"/>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s>
    <c:plotArea>
      <c:layout/>
      <c:lineChart>
        <c:grouping val="stacked"/>
        <c:varyColors val="0"/>
        <c:ser>
          <c:idx val="0"/>
          <c:order val="0"/>
          <c:tx>
            <c:strRef>
              <c:f>Pivot!$F$4</c:f>
              <c:strCache>
                <c:ptCount val="1"/>
                <c:pt idx="0">
                  <c:v>Monthly Net Profit</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multiLvlStrRef>
              <c:f>Pivot!$E$5:$E$73</c:f>
              <c:multiLvlStrCache>
                <c:ptCount val="48"/>
                <c:lvl>
                  <c:pt idx="0">
                    <c:v>Jan</c:v>
                  </c:pt>
                  <c:pt idx="1">
                    <c:v>Feb</c:v>
                  </c:pt>
                  <c:pt idx="2">
                    <c:v>Mar</c:v>
                  </c:pt>
                  <c:pt idx="3">
                    <c:v>Apr</c:v>
                  </c:pt>
                  <c:pt idx="4">
                    <c:v>May</c:v>
                  </c:pt>
                  <c:pt idx="5">
                    <c:v>Jun</c:v>
                  </c:pt>
                  <c:pt idx="6">
                    <c:v>Jul</c:v>
                  </c:pt>
                  <c:pt idx="7">
                    <c:v>Aug</c:v>
                  </c:pt>
                  <c:pt idx="8">
                    <c:v>Sep</c:v>
                  </c:pt>
                  <c:pt idx="9">
                    <c:v>Oct</c:v>
                  </c:pt>
                  <c:pt idx="10">
                    <c:v>Nov</c:v>
                  </c:pt>
                  <c:pt idx="11">
                    <c:v>Dec</c:v>
                  </c:pt>
                  <c:pt idx="12">
                    <c:v>Jan</c:v>
                  </c:pt>
                  <c:pt idx="13">
                    <c:v>Feb</c:v>
                  </c:pt>
                  <c:pt idx="14">
                    <c:v>Mar</c:v>
                  </c:pt>
                  <c:pt idx="15">
                    <c:v>Apr</c:v>
                  </c:pt>
                  <c:pt idx="16">
                    <c:v>May</c:v>
                  </c:pt>
                  <c:pt idx="17">
                    <c:v>Jun</c:v>
                  </c:pt>
                  <c:pt idx="18">
                    <c:v>Jul</c:v>
                  </c:pt>
                  <c:pt idx="19">
                    <c:v>Aug</c:v>
                  </c:pt>
                  <c:pt idx="20">
                    <c:v>Sep</c:v>
                  </c:pt>
                  <c:pt idx="21">
                    <c:v>Oct</c:v>
                  </c:pt>
                  <c:pt idx="22">
                    <c:v>Nov</c:v>
                  </c:pt>
                  <c:pt idx="23">
                    <c:v>Dec</c:v>
                  </c:pt>
                  <c:pt idx="24">
                    <c:v>Jan</c:v>
                  </c:pt>
                  <c:pt idx="25">
                    <c:v>Feb</c:v>
                  </c:pt>
                  <c:pt idx="26">
                    <c:v>Mar</c:v>
                  </c:pt>
                  <c:pt idx="27">
                    <c:v>Apr</c:v>
                  </c:pt>
                  <c:pt idx="28">
                    <c:v>May</c:v>
                  </c:pt>
                  <c:pt idx="29">
                    <c:v>Jun</c:v>
                  </c:pt>
                  <c:pt idx="30">
                    <c:v>Jul</c:v>
                  </c:pt>
                  <c:pt idx="31">
                    <c:v>Aug</c:v>
                  </c:pt>
                  <c:pt idx="32">
                    <c:v>Sep</c:v>
                  </c:pt>
                  <c:pt idx="33">
                    <c:v>Oct</c:v>
                  </c:pt>
                  <c:pt idx="34">
                    <c:v>Nov</c:v>
                  </c:pt>
                  <c:pt idx="35">
                    <c:v>Dec</c:v>
                  </c:pt>
                  <c:pt idx="36">
                    <c:v>Jan</c:v>
                  </c:pt>
                  <c:pt idx="37">
                    <c:v>Feb</c:v>
                  </c:pt>
                  <c:pt idx="38">
                    <c:v>Mar</c:v>
                  </c:pt>
                  <c:pt idx="39">
                    <c:v>Apr</c:v>
                  </c:pt>
                  <c:pt idx="40">
                    <c:v>May</c:v>
                  </c:pt>
                  <c:pt idx="41">
                    <c:v>Jun</c:v>
                  </c:pt>
                  <c:pt idx="42">
                    <c:v>Jul</c:v>
                  </c:pt>
                  <c:pt idx="43">
                    <c:v>Aug</c:v>
                  </c:pt>
                  <c:pt idx="44">
                    <c:v>Sep</c:v>
                  </c:pt>
                  <c:pt idx="45">
                    <c:v>Oct</c:v>
                  </c:pt>
                  <c:pt idx="46">
                    <c:v>Nov</c:v>
                  </c:pt>
                  <c:pt idx="47">
                    <c:v>Dec</c:v>
                  </c:pt>
                </c:lvl>
                <c:lvl>
                  <c:pt idx="0">
                    <c:v>Qtr1</c:v>
                  </c:pt>
                  <c:pt idx="3">
                    <c:v>Qtr2</c:v>
                  </c:pt>
                  <c:pt idx="6">
                    <c:v>Qtr3</c:v>
                  </c:pt>
                  <c:pt idx="9">
                    <c:v>Qtr4</c:v>
                  </c:pt>
                  <c:pt idx="12">
                    <c:v>Qtr1</c:v>
                  </c:pt>
                  <c:pt idx="15">
                    <c:v>Qtr2</c:v>
                  </c:pt>
                  <c:pt idx="18">
                    <c:v>Qtr3</c:v>
                  </c:pt>
                  <c:pt idx="21">
                    <c:v>Qtr4</c:v>
                  </c:pt>
                  <c:pt idx="24">
                    <c:v>Qtr1</c:v>
                  </c:pt>
                  <c:pt idx="27">
                    <c:v>Qtr2</c:v>
                  </c:pt>
                  <c:pt idx="30">
                    <c:v>Qtr3</c:v>
                  </c:pt>
                  <c:pt idx="33">
                    <c:v>Qtr4</c:v>
                  </c:pt>
                  <c:pt idx="36">
                    <c:v>Qtr1</c:v>
                  </c:pt>
                  <c:pt idx="39">
                    <c:v>Qtr2</c:v>
                  </c:pt>
                  <c:pt idx="42">
                    <c:v>Qtr3</c:v>
                  </c:pt>
                  <c:pt idx="45">
                    <c:v>Qtr4</c:v>
                  </c:pt>
                </c:lvl>
                <c:lvl>
                  <c:pt idx="0">
                    <c:v>2009</c:v>
                  </c:pt>
                  <c:pt idx="12">
                    <c:v>2010</c:v>
                  </c:pt>
                  <c:pt idx="24">
                    <c:v>2011</c:v>
                  </c:pt>
                  <c:pt idx="36">
                    <c:v>2012</c:v>
                  </c:pt>
                </c:lvl>
              </c:multiLvlStrCache>
            </c:multiLvlStrRef>
          </c:cat>
          <c:val>
            <c:numRef>
              <c:f>Pivot!$F$5:$F$73</c:f>
              <c:numCache>
                <c:formatCode>General</c:formatCode>
                <c:ptCount val="48"/>
                <c:pt idx="0">
                  <c:v>48953.533256999996</c:v>
                </c:pt>
                <c:pt idx="1">
                  <c:v>28709.213904000007</c:v>
                </c:pt>
                <c:pt idx="2">
                  <c:v>15840.583468999994</c:v>
                </c:pt>
                <c:pt idx="3">
                  <c:v>33010.359073999993</c:v>
                </c:pt>
                <c:pt idx="4">
                  <c:v>18660.537163000001</c:v>
                </c:pt>
                <c:pt idx="5">
                  <c:v>18978.39445</c:v>
                </c:pt>
                <c:pt idx="6">
                  <c:v>16696.786499999998</c:v>
                </c:pt>
                <c:pt idx="7">
                  <c:v>23494.578400999981</c:v>
                </c:pt>
                <c:pt idx="8">
                  <c:v>34453.249133999991</c:v>
                </c:pt>
                <c:pt idx="9">
                  <c:v>64890.596299999946</c:v>
                </c:pt>
                <c:pt idx="10">
                  <c:v>6770.4862230000035</c:v>
                </c:pt>
                <c:pt idx="11">
                  <c:v>33256.936960000021</c:v>
                </c:pt>
                <c:pt idx="12">
                  <c:v>49641.818084000042</c:v>
                </c:pt>
                <c:pt idx="13">
                  <c:v>8364.6159669999961</c:v>
                </c:pt>
                <c:pt idx="14">
                  <c:v>11222.983062000007</c:v>
                </c:pt>
                <c:pt idx="15">
                  <c:v>19207.724635000006</c:v>
                </c:pt>
                <c:pt idx="16">
                  <c:v>30948.239000000012</c:v>
                </c:pt>
                <c:pt idx="17">
                  <c:v>35800.391077999993</c:v>
                </c:pt>
                <c:pt idx="18">
                  <c:v>13461.110314999991</c:v>
                </c:pt>
                <c:pt idx="19">
                  <c:v>17248.836300000014</c:v>
                </c:pt>
                <c:pt idx="20">
                  <c:v>18253.864550999991</c:v>
                </c:pt>
                <c:pt idx="21">
                  <c:v>64880.620299000002</c:v>
                </c:pt>
                <c:pt idx="22">
                  <c:v>26464.042570999998</c:v>
                </c:pt>
                <c:pt idx="23">
                  <c:v>27582.301981000015</c:v>
                </c:pt>
                <c:pt idx="24">
                  <c:v>17386.873800000005</c:v>
                </c:pt>
                <c:pt idx="25">
                  <c:v>22148.605413999991</c:v>
                </c:pt>
                <c:pt idx="26">
                  <c:v>39616.070399999997</c:v>
                </c:pt>
                <c:pt idx="27">
                  <c:v>19225.418799999992</c:v>
                </c:pt>
                <c:pt idx="28">
                  <c:v>37561.734433999998</c:v>
                </c:pt>
                <c:pt idx="29">
                  <c:v>15159.744099999998</c:v>
                </c:pt>
                <c:pt idx="30">
                  <c:v>36166.759950000014</c:v>
                </c:pt>
                <c:pt idx="31">
                  <c:v>15077.452284999998</c:v>
                </c:pt>
                <c:pt idx="32">
                  <c:v>32887.237950000002</c:v>
                </c:pt>
                <c:pt idx="33">
                  <c:v>39786.319144999979</c:v>
                </c:pt>
                <c:pt idx="34">
                  <c:v>50393.935380999981</c:v>
                </c:pt>
                <c:pt idx="35">
                  <c:v>41012.579218999999</c:v>
                </c:pt>
                <c:pt idx="36">
                  <c:v>41099.750999999997</c:v>
                </c:pt>
                <c:pt idx="37">
                  <c:v>21668.100410000006</c:v>
                </c:pt>
                <c:pt idx="38">
                  <c:v>34385.191249999989</c:v>
                </c:pt>
                <c:pt idx="39">
                  <c:v>24235.716735000002</c:v>
                </c:pt>
                <c:pt idx="40">
                  <c:v>31653.852483999999</c:v>
                </c:pt>
                <c:pt idx="41">
                  <c:v>24333.57692</c:v>
                </c:pt>
                <c:pt idx="42">
                  <c:v>22725.477779999997</c:v>
                </c:pt>
                <c:pt idx="43">
                  <c:v>2889.8467250000022</c:v>
                </c:pt>
                <c:pt idx="44">
                  <c:v>25187.707135000008</c:v>
                </c:pt>
                <c:pt idx="45">
                  <c:v>15562.673400000005</c:v>
                </c:pt>
                <c:pt idx="46">
                  <c:v>21776.814920999983</c:v>
                </c:pt>
                <c:pt idx="47">
                  <c:v>1756.6975209999971</c:v>
                </c:pt>
              </c:numCache>
            </c:numRef>
          </c:val>
          <c:smooth val="0"/>
          <c:extLst>
            <c:ext xmlns:c16="http://schemas.microsoft.com/office/drawing/2014/chart" uri="{C3380CC4-5D6E-409C-BE32-E72D297353CC}">
              <c16:uniqueId val="{00000000-B67F-43DE-9636-7DA481FCE3CD}"/>
            </c:ext>
          </c:extLst>
        </c:ser>
        <c:ser>
          <c:idx val="1"/>
          <c:order val="1"/>
          <c:tx>
            <c:strRef>
              <c:f>Pivot!$G$4</c:f>
              <c:strCache>
                <c:ptCount val="1"/>
                <c:pt idx="0">
                  <c:v>Monthly Sales</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multiLvlStrRef>
              <c:f>Pivot!$E$5:$E$73</c:f>
              <c:multiLvlStrCache>
                <c:ptCount val="48"/>
                <c:lvl>
                  <c:pt idx="0">
                    <c:v>Jan</c:v>
                  </c:pt>
                  <c:pt idx="1">
                    <c:v>Feb</c:v>
                  </c:pt>
                  <c:pt idx="2">
                    <c:v>Mar</c:v>
                  </c:pt>
                  <c:pt idx="3">
                    <c:v>Apr</c:v>
                  </c:pt>
                  <c:pt idx="4">
                    <c:v>May</c:v>
                  </c:pt>
                  <c:pt idx="5">
                    <c:v>Jun</c:v>
                  </c:pt>
                  <c:pt idx="6">
                    <c:v>Jul</c:v>
                  </c:pt>
                  <c:pt idx="7">
                    <c:v>Aug</c:v>
                  </c:pt>
                  <c:pt idx="8">
                    <c:v>Sep</c:v>
                  </c:pt>
                  <c:pt idx="9">
                    <c:v>Oct</c:v>
                  </c:pt>
                  <c:pt idx="10">
                    <c:v>Nov</c:v>
                  </c:pt>
                  <c:pt idx="11">
                    <c:v>Dec</c:v>
                  </c:pt>
                  <c:pt idx="12">
                    <c:v>Jan</c:v>
                  </c:pt>
                  <c:pt idx="13">
                    <c:v>Feb</c:v>
                  </c:pt>
                  <c:pt idx="14">
                    <c:v>Mar</c:v>
                  </c:pt>
                  <c:pt idx="15">
                    <c:v>Apr</c:v>
                  </c:pt>
                  <c:pt idx="16">
                    <c:v>May</c:v>
                  </c:pt>
                  <c:pt idx="17">
                    <c:v>Jun</c:v>
                  </c:pt>
                  <c:pt idx="18">
                    <c:v>Jul</c:v>
                  </c:pt>
                  <c:pt idx="19">
                    <c:v>Aug</c:v>
                  </c:pt>
                  <c:pt idx="20">
                    <c:v>Sep</c:v>
                  </c:pt>
                  <c:pt idx="21">
                    <c:v>Oct</c:v>
                  </c:pt>
                  <c:pt idx="22">
                    <c:v>Nov</c:v>
                  </c:pt>
                  <c:pt idx="23">
                    <c:v>Dec</c:v>
                  </c:pt>
                  <c:pt idx="24">
                    <c:v>Jan</c:v>
                  </c:pt>
                  <c:pt idx="25">
                    <c:v>Feb</c:v>
                  </c:pt>
                  <c:pt idx="26">
                    <c:v>Mar</c:v>
                  </c:pt>
                  <c:pt idx="27">
                    <c:v>Apr</c:v>
                  </c:pt>
                  <c:pt idx="28">
                    <c:v>May</c:v>
                  </c:pt>
                  <c:pt idx="29">
                    <c:v>Jun</c:v>
                  </c:pt>
                  <c:pt idx="30">
                    <c:v>Jul</c:v>
                  </c:pt>
                  <c:pt idx="31">
                    <c:v>Aug</c:v>
                  </c:pt>
                  <c:pt idx="32">
                    <c:v>Sep</c:v>
                  </c:pt>
                  <c:pt idx="33">
                    <c:v>Oct</c:v>
                  </c:pt>
                  <c:pt idx="34">
                    <c:v>Nov</c:v>
                  </c:pt>
                  <c:pt idx="35">
                    <c:v>Dec</c:v>
                  </c:pt>
                  <c:pt idx="36">
                    <c:v>Jan</c:v>
                  </c:pt>
                  <c:pt idx="37">
                    <c:v>Feb</c:v>
                  </c:pt>
                  <c:pt idx="38">
                    <c:v>Mar</c:v>
                  </c:pt>
                  <c:pt idx="39">
                    <c:v>Apr</c:v>
                  </c:pt>
                  <c:pt idx="40">
                    <c:v>May</c:v>
                  </c:pt>
                  <c:pt idx="41">
                    <c:v>Jun</c:v>
                  </c:pt>
                  <c:pt idx="42">
                    <c:v>Jul</c:v>
                  </c:pt>
                  <c:pt idx="43">
                    <c:v>Aug</c:v>
                  </c:pt>
                  <c:pt idx="44">
                    <c:v>Sep</c:v>
                  </c:pt>
                  <c:pt idx="45">
                    <c:v>Oct</c:v>
                  </c:pt>
                  <c:pt idx="46">
                    <c:v>Nov</c:v>
                  </c:pt>
                  <c:pt idx="47">
                    <c:v>Dec</c:v>
                  </c:pt>
                </c:lvl>
                <c:lvl>
                  <c:pt idx="0">
                    <c:v>Qtr1</c:v>
                  </c:pt>
                  <c:pt idx="3">
                    <c:v>Qtr2</c:v>
                  </c:pt>
                  <c:pt idx="6">
                    <c:v>Qtr3</c:v>
                  </c:pt>
                  <c:pt idx="9">
                    <c:v>Qtr4</c:v>
                  </c:pt>
                  <c:pt idx="12">
                    <c:v>Qtr1</c:v>
                  </c:pt>
                  <c:pt idx="15">
                    <c:v>Qtr2</c:v>
                  </c:pt>
                  <c:pt idx="18">
                    <c:v>Qtr3</c:v>
                  </c:pt>
                  <c:pt idx="21">
                    <c:v>Qtr4</c:v>
                  </c:pt>
                  <c:pt idx="24">
                    <c:v>Qtr1</c:v>
                  </c:pt>
                  <c:pt idx="27">
                    <c:v>Qtr2</c:v>
                  </c:pt>
                  <c:pt idx="30">
                    <c:v>Qtr3</c:v>
                  </c:pt>
                  <c:pt idx="33">
                    <c:v>Qtr4</c:v>
                  </c:pt>
                  <c:pt idx="36">
                    <c:v>Qtr1</c:v>
                  </c:pt>
                  <c:pt idx="39">
                    <c:v>Qtr2</c:v>
                  </c:pt>
                  <c:pt idx="42">
                    <c:v>Qtr3</c:v>
                  </c:pt>
                  <c:pt idx="45">
                    <c:v>Qtr4</c:v>
                  </c:pt>
                </c:lvl>
                <c:lvl>
                  <c:pt idx="0">
                    <c:v>2009</c:v>
                  </c:pt>
                  <c:pt idx="12">
                    <c:v>2010</c:v>
                  </c:pt>
                  <c:pt idx="24">
                    <c:v>2011</c:v>
                  </c:pt>
                  <c:pt idx="36">
                    <c:v>2012</c:v>
                  </c:pt>
                </c:lvl>
              </c:multiLvlStrCache>
            </c:multiLvlStrRef>
          </c:cat>
          <c:val>
            <c:numRef>
              <c:f>Pivot!$G$5:$G$73</c:f>
              <c:numCache>
                <c:formatCode>General</c:formatCode>
                <c:ptCount val="48"/>
                <c:pt idx="0">
                  <c:v>470055.07950000028</c:v>
                </c:pt>
                <c:pt idx="1">
                  <c:v>372011.86549999996</c:v>
                </c:pt>
                <c:pt idx="2">
                  <c:v>415871.65099999984</c:v>
                </c:pt>
                <c:pt idx="3">
                  <c:v>377020.36149999994</c:v>
                </c:pt>
                <c:pt idx="4">
                  <c:v>244895.36150000009</c:v>
                </c:pt>
                <c:pt idx="5">
                  <c:v>252973.10049999997</c:v>
                </c:pt>
                <c:pt idx="6">
                  <c:v>356629.86400000023</c:v>
                </c:pt>
                <c:pt idx="7">
                  <c:v>362264.28450000001</c:v>
                </c:pt>
                <c:pt idx="8">
                  <c:v>296126.86449999997</c:v>
                </c:pt>
                <c:pt idx="9">
                  <c:v>391156.72000000015</c:v>
                </c:pt>
                <c:pt idx="10">
                  <c:v>247890.00500000006</c:v>
                </c:pt>
                <c:pt idx="11">
                  <c:v>382429.64849999989</c:v>
                </c:pt>
                <c:pt idx="12">
                  <c:v>351154.52200000006</c:v>
                </c:pt>
                <c:pt idx="13">
                  <c:v>229751.2000000001</c:v>
                </c:pt>
                <c:pt idx="14">
                  <c:v>236073.11249999999</c:v>
                </c:pt>
                <c:pt idx="15">
                  <c:v>291430.24599999981</c:v>
                </c:pt>
                <c:pt idx="16">
                  <c:v>292139.7024999999</c:v>
                </c:pt>
                <c:pt idx="17">
                  <c:v>290236.49849999999</c:v>
                </c:pt>
                <c:pt idx="18">
                  <c:v>241669.92350000003</c:v>
                </c:pt>
                <c:pt idx="19">
                  <c:v>208951.20599999995</c:v>
                </c:pt>
                <c:pt idx="20">
                  <c:v>362842.34899999987</c:v>
                </c:pt>
                <c:pt idx="21">
                  <c:v>413024.09350000002</c:v>
                </c:pt>
                <c:pt idx="22">
                  <c:v>294690.8110000001</c:v>
                </c:pt>
                <c:pt idx="23">
                  <c:v>339678.717</c:v>
                </c:pt>
                <c:pt idx="24">
                  <c:v>270515.17049999995</c:v>
                </c:pt>
                <c:pt idx="25">
                  <c:v>299930.59949999995</c:v>
                </c:pt>
                <c:pt idx="26">
                  <c:v>310313.3980000001</c:v>
                </c:pt>
                <c:pt idx="27">
                  <c:v>238219.0950000002</c:v>
                </c:pt>
                <c:pt idx="28">
                  <c:v>311537.25250000012</c:v>
                </c:pt>
                <c:pt idx="29">
                  <c:v>182128.64050000001</c:v>
                </c:pt>
                <c:pt idx="30">
                  <c:v>302504.85150000011</c:v>
                </c:pt>
                <c:pt idx="31">
                  <c:v>256303.71950000006</c:v>
                </c:pt>
                <c:pt idx="32">
                  <c:v>285525.73899999994</c:v>
                </c:pt>
                <c:pt idx="33">
                  <c:v>303261.86700000009</c:v>
                </c:pt>
                <c:pt idx="34">
                  <c:v>367744.84499999991</c:v>
                </c:pt>
                <c:pt idx="35">
                  <c:v>327466.88249999983</c:v>
                </c:pt>
                <c:pt idx="36">
                  <c:v>337689.4265</c:v>
                </c:pt>
                <c:pt idx="37">
                  <c:v>292507.97349999996</c:v>
                </c:pt>
                <c:pt idx="38">
                  <c:v>319020.21850000019</c:v>
                </c:pt>
                <c:pt idx="39">
                  <c:v>281425.58250000008</c:v>
                </c:pt>
                <c:pt idx="40">
                  <c:v>380305.97899999999</c:v>
                </c:pt>
                <c:pt idx="41">
                  <c:v>272150.13199999993</c:v>
                </c:pt>
                <c:pt idx="42">
                  <c:v>245092.66450000004</c:v>
                </c:pt>
                <c:pt idx="43">
                  <c:v>325103.05849999987</c:v>
                </c:pt>
                <c:pt idx="44">
                  <c:v>309072.08399999992</c:v>
                </c:pt>
                <c:pt idx="45">
                  <c:v>342360.84649999981</c:v>
                </c:pt>
                <c:pt idx="46">
                  <c:v>235934.27199999985</c:v>
                </c:pt>
                <c:pt idx="47">
                  <c:v>398519.33850000019</c:v>
                </c:pt>
              </c:numCache>
            </c:numRef>
          </c:val>
          <c:smooth val="0"/>
          <c:extLst>
            <c:ext xmlns:c16="http://schemas.microsoft.com/office/drawing/2014/chart" uri="{C3380CC4-5D6E-409C-BE32-E72D297353CC}">
              <c16:uniqueId val="{00000001-B67F-43DE-9636-7DA481FCE3CD}"/>
            </c:ext>
          </c:extLst>
        </c:ser>
        <c:dLbls>
          <c:showLegendKey val="0"/>
          <c:showVal val="0"/>
          <c:showCatName val="0"/>
          <c:showSerName val="0"/>
          <c:showPercent val="0"/>
          <c:showBubbleSize val="0"/>
        </c:dLbls>
        <c:marker val="1"/>
        <c:smooth val="0"/>
        <c:axId val="643615656"/>
        <c:axId val="643613688"/>
      </c:lineChart>
      <c:catAx>
        <c:axId val="6436156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3613688"/>
        <c:crosses val="autoZero"/>
        <c:auto val="1"/>
        <c:lblAlgn val="ctr"/>
        <c:lblOffset val="100"/>
        <c:noMultiLvlLbl val="0"/>
      </c:catAx>
      <c:valAx>
        <c:axId val="6436136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361565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 Canada (1).xlsx]Pivot!PivotTable1</c:name>
    <c:fmtId val="-1"/>
  </c:pivotSource>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b="1"/>
              <a:t>Yearly Net Profit and Sales(2009-2012)</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pivotFmt>
      <c:pivotFmt>
        <c:idx val="9"/>
        <c:spPr>
          <a:solidFill>
            <a:schemeClr val="accent1"/>
          </a:solidFill>
          <a:ln>
            <a:noFill/>
          </a:ln>
          <a:effectLst/>
        </c:spPr>
        <c:marker>
          <c:symbol val="none"/>
        </c:marker>
      </c:pivotFmt>
      <c:pivotFmt>
        <c:idx val="10"/>
        <c:spPr>
          <a:solidFill>
            <a:schemeClr val="accent1"/>
          </a:solidFill>
          <a:ln>
            <a:noFill/>
          </a:ln>
          <a:effectLst/>
        </c:spPr>
        <c:marker>
          <c:symbol val="none"/>
        </c:marker>
      </c:pivotFmt>
      <c:pivotFmt>
        <c:idx val="11"/>
        <c:spPr>
          <a:solidFill>
            <a:schemeClr val="accent1"/>
          </a:solidFill>
          <a:ln>
            <a:noFill/>
          </a:ln>
          <a:effectLst/>
        </c:spPr>
        <c:marker>
          <c:symbol val="none"/>
        </c:marker>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pivotFmt>
      <c:pivotFmt>
        <c:idx val="21"/>
        <c:spPr>
          <a:solidFill>
            <a:schemeClr val="accent1"/>
          </a:solidFill>
          <a:ln>
            <a:noFill/>
          </a:ln>
          <a:effectLst/>
        </c:spPr>
        <c:marker>
          <c:symbol val="none"/>
        </c:marker>
      </c:pivotFmt>
      <c:pivotFmt>
        <c:idx val="22"/>
        <c:spPr>
          <a:solidFill>
            <a:schemeClr val="accent1"/>
          </a:solidFill>
          <a:ln>
            <a:noFill/>
          </a:ln>
          <a:effectLst/>
        </c:spPr>
        <c:marker>
          <c:symbol val="none"/>
        </c:marker>
      </c:pivotFmt>
      <c:pivotFmt>
        <c:idx val="23"/>
        <c:spPr>
          <a:solidFill>
            <a:schemeClr val="accent1"/>
          </a:solidFill>
          <a:ln>
            <a:noFill/>
          </a:ln>
          <a:effectLst/>
        </c:spPr>
        <c:marker>
          <c:symbol val="none"/>
        </c:marker>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Pivot!$B$4</c:f>
              <c:strCache>
                <c:ptCount val="1"/>
                <c:pt idx="0">
                  <c:v>Yearly Net Profit</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Pivot!$A$5:$A$9</c:f>
              <c:strCache>
                <c:ptCount val="4"/>
                <c:pt idx="0">
                  <c:v>2009</c:v>
                </c:pt>
                <c:pt idx="1">
                  <c:v>2010</c:v>
                </c:pt>
                <c:pt idx="2">
                  <c:v>2011</c:v>
                </c:pt>
                <c:pt idx="3">
                  <c:v>2012</c:v>
                </c:pt>
              </c:strCache>
            </c:strRef>
          </c:cat>
          <c:val>
            <c:numRef>
              <c:f>Pivot!$B$5:$B$9</c:f>
              <c:numCache>
                <c:formatCode>_("$"* #,##0.00_);_("$"* \(#,##0.00\);_("$"* "-"??_);_(@_)</c:formatCode>
                <c:ptCount val="4"/>
                <c:pt idx="0">
                  <c:v>343715.25483500026</c:v>
                </c:pt>
                <c:pt idx="1">
                  <c:v>323076.54784299992</c:v>
                </c:pt>
                <c:pt idx="2">
                  <c:v>366422.73087799951</c:v>
                </c:pt>
                <c:pt idx="3">
                  <c:v>267275.40628100012</c:v>
                </c:pt>
              </c:numCache>
            </c:numRef>
          </c:val>
          <c:extLst>
            <c:ext xmlns:c16="http://schemas.microsoft.com/office/drawing/2014/chart" uri="{C3380CC4-5D6E-409C-BE32-E72D297353CC}">
              <c16:uniqueId val="{00000000-64B0-46AA-AB79-AD5961A25F83}"/>
            </c:ext>
          </c:extLst>
        </c:ser>
        <c:ser>
          <c:idx val="1"/>
          <c:order val="1"/>
          <c:tx>
            <c:strRef>
              <c:f>Pivot!$C$4</c:f>
              <c:strCache>
                <c:ptCount val="1"/>
                <c:pt idx="0">
                  <c:v>Yearly Sales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Pivot!$A$5:$A$9</c:f>
              <c:strCache>
                <c:ptCount val="4"/>
                <c:pt idx="0">
                  <c:v>2009</c:v>
                </c:pt>
                <c:pt idx="1">
                  <c:v>2010</c:v>
                </c:pt>
                <c:pt idx="2">
                  <c:v>2011</c:v>
                </c:pt>
                <c:pt idx="3">
                  <c:v>2012</c:v>
                </c:pt>
              </c:strCache>
            </c:strRef>
          </c:cat>
          <c:val>
            <c:numRef>
              <c:f>Pivot!$C$5:$C$9</c:f>
              <c:numCache>
                <c:formatCode>_("$"* #,##0.00_);_("$"* \(#,##0.00\);_("$"* "-"??_);_(@_)</c:formatCode>
                <c:ptCount val="4"/>
                <c:pt idx="0">
                  <c:v>4169324.8059999989</c:v>
                </c:pt>
                <c:pt idx="1">
                  <c:v>3551642.3814999959</c:v>
                </c:pt>
                <c:pt idx="2">
                  <c:v>3455452.0604999913</c:v>
                </c:pt>
                <c:pt idx="3">
                  <c:v>3739181.5760000004</c:v>
                </c:pt>
              </c:numCache>
            </c:numRef>
          </c:val>
          <c:extLst>
            <c:ext xmlns:c16="http://schemas.microsoft.com/office/drawing/2014/chart" uri="{C3380CC4-5D6E-409C-BE32-E72D297353CC}">
              <c16:uniqueId val="{00000001-64B0-46AA-AB79-AD5961A25F83}"/>
            </c:ext>
          </c:extLst>
        </c:ser>
        <c:dLbls>
          <c:showLegendKey val="0"/>
          <c:showVal val="0"/>
          <c:showCatName val="0"/>
          <c:showSerName val="0"/>
          <c:showPercent val="0"/>
          <c:showBubbleSize val="0"/>
        </c:dLbls>
        <c:gapWidth val="150"/>
        <c:overlap val="-25"/>
        <c:axId val="568982520"/>
        <c:axId val="568991376"/>
      </c:barChart>
      <c:catAx>
        <c:axId val="568982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568991376"/>
        <c:crosses val="autoZero"/>
        <c:auto val="1"/>
        <c:lblAlgn val="ctr"/>
        <c:lblOffset val="100"/>
        <c:noMultiLvlLbl val="0"/>
      </c:catAx>
      <c:valAx>
        <c:axId val="568991376"/>
        <c:scaling>
          <c:orientation val="minMax"/>
        </c:scaling>
        <c:delete val="1"/>
        <c:axPos val="l"/>
        <c:numFmt formatCode="_(&quot;$&quot;* #,##0.00_);_(&quot;$&quot;* \(#,##0.00\);_(&quot;$&quot;* &quot;-&quot;??_);_(@_)" sourceLinked="1"/>
        <c:majorTickMark val="none"/>
        <c:minorTickMark val="none"/>
        <c:tickLblPos val="nextTo"/>
        <c:crossAx val="56898252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 Canada (1).xlsx]Pivot!PivotTable11</c:name>
    <c:fmtId val="1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Yearly Profit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Pivot!$B$14</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Pivot!$A$15:$A$19</c:f>
              <c:strCache>
                <c:ptCount val="4"/>
                <c:pt idx="0">
                  <c:v>2009</c:v>
                </c:pt>
                <c:pt idx="1">
                  <c:v>2010</c:v>
                </c:pt>
                <c:pt idx="2">
                  <c:v>2011</c:v>
                </c:pt>
                <c:pt idx="3">
                  <c:v>2012</c:v>
                </c:pt>
              </c:strCache>
            </c:strRef>
          </c:cat>
          <c:val>
            <c:numRef>
              <c:f>Pivot!$B$15:$B$19</c:f>
              <c:numCache>
                <c:formatCode>General</c:formatCode>
                <c:ptCount val="4"/>
                <c:pt idx="0">
                  <c:v>343715.25483500026</c:v>
                </c:pt>
                <c:pt idx="1">
                  <c:v>323076.54784299992</c:v>
                </c:pt>
                <c:pt idx="2">
                  <c:v>366422.73087799951</c:v>
                </c:pt>
                <c:pt idx="3">
                  <c:v>267275.40628100012</c:v>
                </c:pt>
              </c:numCache>
            </c:numRef>
          </c:val>
          <c:extLst>
            <c:ext xmlns:c16="http://schemas.microsoft.com/office/drawing/2014/chart" uri="{C3380CC4-5D6E-409C-BE32-E72D297353CC}">
              <c16:uniqueId val="{00000000-7F8B-40BC-B911-66838050D459}"/>
            </c:ext>
          </c:extLst>
        </c:ser>
        <c:dLbls>
          <c:showLegendKey val="0"/>
          <c:showVal val="1"/>
          <c:showCatName val="0"/>
          <c:showSerName val="0"/>
          <c:showPercent val="0"/>
          <c:showBubbleSize val="0"/>
        </c:dLbls>
        <c:gapWidth val="150"/>
        <c:overlap val="-25"/>
        <c:axId val="643589416"/>
        <c:axId val="643592368"/>
      </c:barChart>
      <c:catAx>
        <c:axId val="643589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3592368"/>
        <c:crosses val="autoZero"/>
        <c:auto val="1"/>
        <c:lblAlgn val="ctr"/>
        <c:lblOffset val="100"/>
        <c:noMultiLvlLbl val="0"/>
      </c:catAx>
      <c:valAx>
        <c:axId val="643592368"/>
        <c:scaling>
          <c:orientation val="minMax"/>
        </c:scaling>
        <c:delete val="1"/>
        <c:axPos val="l"/>
        <c:numFmt formatCode="General" sourceLinked="1"/>
        <c:majorTickMark val="none"/>
        <c:minorTickMark val="none"/>
        <c:tickLblPos val="nextTo"/>
        <c:crossAx val="643589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 Canada (1).xlsx]Pivot!PivotTable12</c:name>
    <c:fmtId val="1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Discount vs Profit and Sales: Technology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1"/>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3"/>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4"/>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5"/>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6"/>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7"/>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s>
    <c:plotArea>
      <c:layout/>
      <c:lineChart>
        <c:grouping val="standard"/>
        <c:varyColors val="0"/>
        <c:ser>
          <c:idx val="0"/>
          <c:order val="0"/>
          <c:tx>
            <c:strRef>
              <c:f>Pivot!$AK$4</c:f>
              <c:strCache>
                <c:ptCount val="1"/>
                <c:pt idx="0">
                  <c:v>Profits$</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Pivot!$AJ$5:$AJ$16</c:f>
              <c:strCache>
                <c:ptCount val="11"/>
                <c:pt idx="0">
                  <c:v>0</c:v>
                </c:pt>
                <c:pt idx="1">
                  <c:v>0.01</c:v>
                </c:pt>
                <c:pt idx="2">
                  <c:v>0.02</c:v>
                </c:pt>
                <c:pt idx="3">
                  <c:v>0.03</c:v>
                </c:pt>
                <c:pt idx="4">
                  <c:v>0.04</c:v>
                </c:pt>
                <c:pt idx="5">
                  <c:v>0.05</c:v>
                </c:pt>
                <c:pt idx="6">
                  <c:v>0.06</c:v>
                </c:pt>
                <c:pt idx="7">
                  <c:v>0.07</c:v>
                </c:pt>
                <c:pt idx="8">
                  <c:v>0.08</c:v>
                </c:pt>
                <c:pt idx="9">
                  <c:v>0.09</c:v>
                </c:pt>
                <c:pt idx="10">
                  <c:v>0.1</c:v>
                </c:pt>
              </c:strCache>
            </c:strRef>
          </c:cat>
          <c:val>
            <c:numRef>
              <c:f>Pivot!$AK$5:$AK$16</c:f>
              <c:numCache>
                <c:formatCode>0.00</c:formatCode>
                <c:ptCount val="11"/>
                <c:pt idx="0">
                  <c:v>121166.42979999998</c:v>
                </c:pt>
                <c:pt idx="1">
                  <c:v>68766.829799999978</c:v>
                </c:pt>
                <c:pt idx="2">
                  <c:v>69755.912799999962</c:v>
                </c:pt>
                <c:pt idx="3">
                  <c:v>91848.856699999975</c:v>
                </c:pt>
                <c:pt idx="4">
                  <c:v>42102.848600000012</c:v>
                </c:pt>
                <c:pt idx="5">
                  <c:v>86475.115400000024</c:v>
                </c:pt>
                <c:pt idx="6">
                  <c:v>39825.808599999997</c:v>
                </c:pt>
                <c:pt idx="7">
                  <c:v>71768.016300000003</c:v>
                </c:pt>
                <c:pt idx="8">
                  <c:v>84071.697500000024</c:v>
                </c:pt>
                <c:pt idx="9">
                  <c:v>62303.877300000007</c:v>
                </c:pt>
                <c:pt idx="10">
                  <c:v>43515.863599999997</c:v>
                </c:pt>
              </c:numCache>
            </c:numRef>
          </c:val>
          <c:smooth val="0"/>
          <c:extLst>
            <c:ext xmlns:c16="http://schemas.microsoft.com/office/drawing/2014/chart" uri="{C3380CC4-5D6E-409C-BE32-E72D297353CC}">
              <c16:uniqueId val="{00000000-399A-4F4F-97EE-836E88E8AF75}"/>
            </c:ext>
          </c:extLst>
        </c:ser>
        <c:ser>
          <c:idx val="1"/>
          <c:order val="1"/>
          <c:tx>
            <c:strRef>
              <c:f>Pivot!$AL$4</c:f>
              <c:strCache>
                <c:ptCount val="1"/>
                <c:pt idx="0">
                  <c:v>Sales$</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Pivot!$AJ$5:$AJ$16</c:f>
              <c:strCache>
                <c:ptCount val="11"/>
                <c:pt idx="0">
                  <c:v>0</c:v>
                </c:pt>
                <c:pt idx="1">
                  <c:v>0.01</c:v>
                </c:pt>
                <c:pt idx="2">
                  <c:v>0.02</c:v>
                </c:pt>
                <c:pt idx="3">
                  <c:v>0.03</c:v>
                </c:pt>
                <c:pt idx="4">
                  <c:v>0.04</c:v>
                </c:pt>
                <c:pt idx="5">
                  <c:v>0.05</c:v>
                </c:pt>
                <c:pt idx="6">
                  <c:v>0.06</c:v>
                </c:pt>
                <c:pt idx="7">
                  <c:v>0.07</c:v>
                </c:pt>
                <c:pt idx="8">
                  <c:v>0.08</c:v>
                </c:pt>
                <c:pt idx="9">
                  <c:v>0.09</c:v>
                </c:pt>
                <c:pt idx="10">
                  <c:v>0.1</c:v>
                </c:pt>
              </c:strCache>
            </c:strRef>
          </c:cat>
          <c:val>
            <c:numRef>
              <c:f>Pivot!$AL$5:$AL$16</c:f>
              <c:numCache>
                <c:formatCode>0.00</c:formatCode>
                <c:ptCount val="11"/>
                <c:pt idx="0">
                  <c:v>711492.85400000028</c:v>
                </c:pt>
                <c:pt idx="1">
                  <c:v>557899.65699999989</c:v>
                </c:pt>
                <c:pt idx="2">
                  <c:v>459813.68799999979</c:v>
                </c:pt>
                <c:pt idx="3">
                  <c:v>453675.00500000018</c:v>
                </c:pt>
                <c:pt idx="4">
                  <c:v>491066.76850000024</c:v>
                </c:pt>
                <c:pt idx="5">
                  <c:v>604534.85450000037</c:v>
                </c:pt>
                <c:pt idx="6">
                  <c:v>632977.54950000031</c:v>
                </c:pt>
                <c:pt idx="7">
                  <c:v>552725.26050000009</c:v>
                </c:pt>
                <c:pt idx="8">
                  <c:v>500868.8839999999</c:v>
                </c:pt>
                <c:pt idx="9">
                  <c:v>568010.82050000003</c:v>
                </c:pt>
                <c:pt idx="10">
                  <c:v>451182.84050000011</c:v>
                </c:pt>
              </c:numCache>
            </c:numRef>
          </c:val>
          <c:smooth val="0"/>
          <c:extLst>
            <c:ext xmlns:c16="http://schemas.microsoft.com/office/drawing/2014/chart" uri="{C3380CC4-5D6E-409C-BE32-E72D297353CC}">
              <c16:uniqueId val="{00000001-399A-4F4F-97EE-836E88E8AF75}"/>
            </c:ext>
          </c:extLst>
        </c:ser>
        <c:dLbls>
          <c:showLegendKey val="0"/>
          <c:showVal val="0"/>
          <c:showCatName val="0"/>
          <c:showSerName val="0"/>
          <c:showPercent val="0"/>
          <c:showBubbleSize val="0"/>
        </c:dLbls>
        <c:marker val="1"/>
        <c:smooth val="0"/>
        <c:axId val="643610408"/>
        <c:axId val="643610736"/>
      </c:lineChart>
      <c:catAx>
        <c:axId val="6436104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3610736"/>
        <c:crosses val="autoZero"/>
        <c:auto val="1"/>
        <c:lblAlgn val="ctr"/>
        <c:lblOffset val="100"/>
        <c:noMultiLvlLbl val="0"/>
      </c:catAx>
      <c:valAx>
        <c:axId val="643610736"/>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36104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 Canada (1).xlsx]Pivot!PivotTable12</c:name>
    <c:fmtId val="1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Discount vs Profit and Sales: Office Supplies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1"/>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3"/>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4"/>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5"/>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6"/>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7"/>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s>
    <c:plotArea>
      <c:layout/>
      <c:lineChart>
        <c:grouping val="standard"/>
        <c:varyColors val="0"/>
        <c:ser>
          <c:idx val="0"/>
          <c:order val="0"/>
          <c:tx>
            <c:strRef>
              <c:f>Pivot!$AK$4</c:f>
              <c:strCache>
                <c:ptCount val="1"/>
                <c:pt idx="0">
                  <c:v>Profits$</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Pivot!$AJ$5:$AJ$16</c:f>
              <c:strCache>
                <c:ptCount val="11"/>
                <c:pt idx="0">
                  <c:v>0</c:v>
                </c:pt>
                <c:pt idx="1">
                  <c:v>0.01</c:v>
                </c:pt>
                <c:pt idx="2">
                  <c:v>0.02</c:v>
                </c:pt>
                <c:pt idx="3">
                  <c:v>0.03</c:v>
                </c:pt>
                <c:pt idx="4">
                  <c:v>0.04</c:v>
                </c:pt>
                <c:pt idx="5">
                  <c:v>0.05</c:v>
                </c:pt>
                <c:pt idx="6">
                  <c:v>0.06</c:v>
                </c:pt>
                <c:pt idx="7">
                  <c:v>0.07</c:v>
                </c:pt>
                <c:pt idx="8">
                  <c:v>0.08</c:v>
                </c:pt>
                <c:pt idx="9">
                  <c:v>0.09</c:v>
                </c:pt>
                <c:pt idx="10">
                  <c:v>0.1</c:v>
                </c:pt>
              </c:strCache>
            </c:strRef>
          </c:cat>
          <c:val>
            <c:numRef>
              <c:f>Pivot!$AK$5:$AK$16</c:f>
              <c:numCache>
                <c:formatCode>0.00</c:formatCode>
                <c:ptCount val="11"/>
                <c:pt idx="0">
                  <c:v>40321.937500000015</c:v>
                </c:pt>
                <c:pt idx="1">
                  <c:v>23550.700999999997</c:v>
                </c:pt>
                <c:pt idx="2">
                  <c:v>69297.122000000047</c:v>
                </c:pt>
                <c:pt idx="3">
                  <c:v>70614.705999999976</c:v>
                </c:pt>
                <c:pt idx="4">
                  <c:v>33740.663999999953</c:v>
                </c:pt>
                <c:pt idx="5">
                  <c:v>39796.313999999984</c:v>
                </c:pt>
                <c:pt idx="6">
                  <c:v>17013.052499999991</c:v>
                </c:pt>
                <c:pt idx="7">
                  <c:v>22019.088999999993</c:v>
                </c:pt>
                <c:pt idx="8">
                  <c:v>38585.952500000007</c:v>
                </c:pt>
                <c:pt idx="9">
                  <c:v>27105.980499999983</c:v>
                </c:pt>
                <c:pt idx="10">
                  <c:v>27512.252999999975</c:v>
                </c:pt>
              </c:numCache>
            </c:numRef>
          </c:val>
          <c:smooth val="0"/>
          <c:extLst>
            <c:ext xmlns:c16="http://schemas.microsoft.com/office/drawing/2014/chart" uri="{C3380CC4-5D6E-409C-BE32-E72D297353CC}">
              <c16:uniqueId val="{00000000-7A37-4082-A6A2-AFE44A260ECD}"/>
            </c:ext>
          </c:extLst>
        </c:ser>
        <c:ser>
          <c:idx val="1"/>
          <c:order val="1"/>
          <c:tx>
            <c:strRef>
              <c:f>Pivot!$AL$4</c:f>
              <c:strCache>
                <c:ptCount val="1"/>
                <c:pt idx="0">
                  <c:v>Sales$</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Pivot!$AJ$5:$AJ$16</c:f>
              <c:strCache>
                <c:ptCount val="11"/>
                <c:pt idx="0">
                  <c:v>0</c:v>
                </c:pt>
                <c:pt idx="1">
                  <c:v>0.01</c:v>
                </c:pt>
                <c:pt idx="2">
                  <c:v>0.02</c:v>
                </c:pt>
                <c:pt idx="3">
                  <c:v>0.03</c:v>
                </c:pt>
                <c:pt idx="4">
                  <c:v>0.04</c:v>
                </c:pt>
                <c:pt idx="5">
                  <c:v>0.05</c:v>
                </c:pt>
                <c:pt idx="6">
                  <c:v>0.06</c:v>
                </c:pt>
                <c:pt idx="7">
                  <c:v>0.07</c:v>
                </c:pt>
                <c:pt idx="8">
                  <c:v>0.08</c:v>
                </c:pt>
                <c:pt idx="9">
                  <c:v>0.09</c:v>
                </c:pt>
                <c:pt idx="10">
                  <c:v>0.1</c:v>
                </c:pt>
              </c:strCache>
            </c:strRef>
          </c:cat>
          <c:val>
            <c:numRef>
              <c:f>Pivot!$AL$5:$AL$16</c:f>
              <c:numCache>
                <c:formatCode>0.00</c:formatCode>
                <c:ptCount val="11"/>
                <c:pt idx="0">
                  <c:v>318660.00000000029</c:v>
                </c:pt>
                <c:pt idx="1">
                  <c:v>307472.17999999988</c:v>
                </c:pt>
                <c:pt idx="2">
                  <c:v>381210.85000000021</c:v>
                </c:pt>
                <c:pt idx="3">
                  <c:v>412334.39999999985</c:v>
                </c:pt>
                <c:pt idx="4">
                  <c:v>341004.63</c:v>
                </c:pt>
                <c:pt idx="5">
                  <c:v>386094.3400000002</c:v>
                </c:pt>
                <c:pt idx="6">
                  <c:v>242194.69</c:v>
                </c:pt>
                <c:pt idx="7">
                  <c:v>344627.70000000007</c:v>
                </c:pt>
                <c:pt idx="8">
                  <c:v>355495.81999999989</c:v>
                </c:pt>
                <c:pt idx="9">
                  <c:v>341074.71</c:v>
                </c:pt>
                <c:pt idx="10">
                  <c:v>322592.78000000014</c:v>
                </c:pt>
              </c:numCache>
            </c:numRef>
          </c:val>
          <c:smooth val="0"/>
          <c:extLst>
            <c:ext xmlns:c16="http://schemas.microsoft.com/office/drawing/2014/chart" uri="{C3380CC4-5D6E-409C-BE32-E72D297353CC}">
              <c16:uniqueId val="{00000001-7A37-4082-A6A2-AFE44A260ECD}"/>
            </c:ext>
          </c:extLst>
        </c:ser>
        <c:dLbls>
          <c:showLegendKey val="0"/>
          <c:showVal val="0"/>
          <c:showCatName val="0"/>
          <c:showSerName val="0"/>
          <c:showPercent val="0"/>
          <c:showBubbleSize val="0"/>
        </c:dLbls>
        <c:marker val="1"/>
        <c:smooth val="0"/>
        <c:axId val="643610408"/>
        <c:axId val="643610736"/>
      </c:lineChart>
      <c:catAx>
        <c:axId val="6436104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3610736"/>
        <c:crosses val="autoZero"/>
        <c:auto val="1"/>
        <c:lblAlgn val="ctr"/>
        <c:lblOffset val="100"/>
        <c:noMultiLvlLbl val="0"/>
      </c:catAx>
      <c:valAx>
        <c:axId val="643610736"/>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36104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 Canada (1).xlsx]Pivot!PivotTable12</c:name>
    <c:fmtId val="20"/>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Discount vs Profit and Sales: Office Furniture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1"/>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3"/>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4"/>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5"/>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
        <c:idx val="6"/>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pivotFmt>
      <c:pivotFmt>
        <c:idx val="7"/>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pivotFmt>
    </c:pivotFmts>
    <c:plotArea>
      <c:layout/>
      <c:lineChart>
        <c:grouping val="standard"/>
        <c:varyColors val="0"/>
        <c:ser>
          <c:idx val="0"/>
          <c:order val="0"/>
          <c:tx>
            <c:strRef>
              <c:f>Pivot!$AK$4</c:f>
              <c:strCache>
                <c:ptCount val="1"/>
                <c:pt idx="0">
                  <c:v>Profits$</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Pivot!$AJ$5:$AJ$21</c:f>
              <c:strCache>
                <c:ptCount val="16"/>
                <c:pt idx="0">
                  <c:v>0</c:v>
                </c:pt>
                <c:pt idx="1">
                  <c:v>0.01</c:v>
                </c:pt>
                <c:pt idx="2">
                  <c:v>0.02</c:v>
                </c:pt>
                <c:pt idx="3">
                  <c:v>0.03</c:v>
                </c:pt>
                <c:pt idx="4">
                  <c:v>0.04</c:v>
                </c:pt>
                <c:pt idx="5">
                  <c:v>0.05</c:v>
                </c:pt>
                <c:pt idx="6">
                  <c:v>0.06</c:v>
                </c:pt>
                <c:pt idx="7">
                  <c:v>0.07</c:v>
                </c:pt>
                <c:pt idx="8">
                  <c:v>0.08</c:v>
                </c:pt>
                <c:pt idx="9">
                  <c:v>0.09</c:v>
                </c:pt>
                <c:pt idx="10">
                  <c:v>0.1</c:v>
                </c:pt>
                <c:pt idx="11">
                  <c:v>0.11</c:v>
                </c:pt>
                <c:pt idx="12">
                  <c:v>0.16</c:v>
                </c:pt>
                <c:pt idx="13">
                  <c:v>0.17</c:v>
                </c:pt>
                <c:pt idx="14">
                  <c:v>0.21</c:v>
                </c:pt>
                <c:pt idx="15">
                  <c:v>0.25</c:v>
                </c:pt>
              </c:strCache>
            </c:strRef>
          </c:cat>
          <c:val>
            <c:numRef>
              <c:f>Pivot!$AK$5:$AK$21</c:f>
              <c:numCache>
                <c:formatCode>0.00</c:formatCode>
                <c:ptCount val="16"/>
                <c:pt idx="0">
                  <c:v>7846.8180970000049</c:v>
                </c:pt>
                <c:pt idx="1">
                  <c:v>35421.52022999998</c:v>
                </c:pt>
                <c:pt idx="2">
                  <c:v>20986.929891</c:v>
                </c:pt>
                <c:pt idx="3">
                  <c:v>44326.349525999991</c:v>
                </c:pt>
                <c:pt idx="4">
                  <c:v>20576.649597000003</c:v>
                </c:pt>
                <c:pt idx="5">
                  <c:v>-11457.856222999999</c:v>
                </c:pt>
                <c:pt idx="6">
                  <c:v>13299.313830999994</c:v>
                </c:pt>
                <c:pt idx="7">
                  <c:v>2561.376401999994</c:v>
                </c:pt>
                <c:pt idx="8">
                  <c:v>-10225.426629999998</c:v>
                </c:pt>
                <c:pt idx="9">
                  <c:v>2024.8479309999934</c:v>
                </c:pt>
                <c:pt idx="10">
                  <c:v>-15545.620215000003</c:v>
                </c:pt>
                <c:pt idx="11">
                  <c:v>98.44</c:v>
                </c:pt>
                <c:pt idx="12">
                  <c:v>-74.510000000000005</c:v>
                </c:pt>
                <c:pt idx="13">
                  <c:v>-9.1300000000000008</c:v>
                </c:pt>
                <c:pt idx="14">
                  <c:v>-17.75</c:v>
                </c:pt>
                <c:pt idx="15">
                  <c:v>-481.041</c:v>
                </c:pt>
              </c:numCache>
            </c:numRef>
          </c:val>
          <c:smooth val="0"/>
          <c:extLst>
            <c:ext xmlns:c16="http://schemas.microsoft.com/office/drawing/2014/chart" uri="{C3380CC4-5D6E-409C-BE32-E72D297353CC}">
              <c16:uniqueId val="{00000000-EFFA-48C8-9D09-3AEA665E3E88}"/>
            </c:ext>
          </c:extLst>
        </c:ser>
        <c:ser>
          <c:idx val="1"/>
          <c:order val="1"/>
          <c:tx>
            <c:strRef>
              <c:f>Pivot!$AL$4</c:f>
              <c:strCache>
                <c:ptCount val="1"/>
                <c:pt idx="0">
                  <c:v>Sales$</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Pivot!$AJ$5:$AJ$21</c:f>
              <c:strCache>
                <c:ptCount val="16"/>
                <c:pt idx="0">
                  <c:v>0</c:v>
                </c:pt>
                <c:pt idx="1">
                  <c:v>0.01</c:v>
                </c:pt>
                <c:pt idx="2">
                  <c:v>0.02</c:v>
                </c:pt>
                <c:pt idx="3">
                  <c:v>0.03</c:v>
                </c:pt>
                <c:pt idx="4">
                  <c:v>0.04</c:v>
                </c:pt>
                <c:pt idx="5">
                  <c:v>0.05</c:v>
                </c:pt>
                <c:pt idx="6">
                  <c:v>0.06</c:v>
                </c:pt>
                <c:pt idx="7">
                  <c:v>0.07</c:v>
                </c:pt>
                <c:pt idx="8">
                  <c:v>0.08</c:v>
                </c:pt>
                <c:pt idx="9">
                  <c:v>0.09</c:v>
                </c:pt>
                <c:pt idx="10">
                  <c:v>0.1</c:v>
                </c:pt>
                <c:pt idx="11">
                  <c:v>0.11</c:v>
                </c:pt>
                <c:pt idx="12">
                  <c:v>0.16</c:v>
                </c:pt>
                <c:pt idx="13">
                  <c:v>0.17</c:v>
                </c:pt>
                <c:pt idx="14">
                  <c:v>0.21</c:v>
                </c:pt>
                <c:pt idx="15">
                  <c:v>0.25</c:v>
                </c:pt>
              </c:strCache>
            </c:strRef>
          </c:cat>
          <c:val>
            <c:numRef>
              <c:f>Pivot!$AL$5:$AL$21</c:f>
              <c:numCache>
                <c:formatCode>0.00</c:formatCode>
                <c:ptCount val="16"/>
                <c:pt idx="0">
                  <c:v>463595.36400000035</c:v>
                </c:pt>
                <c:pt idx="1">
                  <c:v>622373.71400000004</c:v>
                </c:pt>
                <c:pt idx="2">
                  <c:v>521530.02400000003</c:v>
                </c:pt>
                <c:pt idx="3">
                  <c:v>469265.304</c:v>
                </c:pt>
                <c:pt idx="4">
                  <c:v>547408.01200000022</c:v>
                </c:pt>
                <c:pt idx="5">
                  <c:v>377093.38800000009</c:v>
                </c:pt>
                <c:pt idx="6">
                  <c:v>428430.65400000004</c:v>
                </c:pt>
                <c:pt idx="7">
                  <c:v>452915.76399999997</c:v>
                </c:pt>
                <c:pt idx="8">
                  <c:v>472808.43999999994</c:v>
                </c:pt>
                <c:pt idx="9">
                  <c:v>449984.91799999983</c:v>
                </c:pt>
                <c:pt idx="10">
                  <c:v>370916.6860000001</c:v>
                </c:pt>
                <c:pt idx="11">
                  <c:v>586.11</c:v>
                </c:pt>
                <c:pt idx="12">
                  <c:v>651.9</c:v>
                </c:pt>
                <c:pt idx="13">
                  <c:v>27.96</c:v>
                </c:pt>
                <c:pt idx="14">
                  <c:v>338.52</c:v>
                </c:pt>
                <c:pt idx="15">
                  <c:v>663.78400000000011</c:v>
                </c:pt>
              </c:numCache>
            </c:numRef>
          </c:val>
          <c:smooth val="0"/>
          <c:extLst>
            <c:ext xmlns:c16="http://schemas.microsoft.com/office/drawing/2014/chart" uri="{C3380CC4-5D6E-409C-BE32-E72D297353CC}">
              <c16:uniqueId val="{00000001-EFFA-48C8-9D09-3AEA665E3E88}"/>
            </c:ext>
          </c:extLst>
        </c:ser>
        <c:dLbls>
          <c:showLegendKey val="0"/>
          <c:showVal val="0"/>
          <c:showCatName val="0"/>
          <c:showSerName val="0"/>
          <c:showPercent val="0"/>
          <c:showBubbleSize val="0"/>
        </c:dLbls>
        <c:marker val="1"/>
        <c:smooth val="0"/>
        <c:axId val="643610408"/>
        <c:axId val="643610736"/>
      </c:lineChart>
      <c:catAx>
        <c:axId val="6436104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3610736"/>
        <c:crosses val="autoZero"/>
        <c:auto val="1"/>
        <c:lblAlgn val="ctr"/>
        <c:lblOffset val="100"/>
        <c:noMultiLvlLbl val="0"/>
      </c:catAx>
      <c:valAx>
        <c:axId val="643610736"/>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36104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2/17/2019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2/17/2019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29</a:t>
            </a:fld>
            <a:endParaRPr lang="en-US"/>
          </a:p>
        </p:txBody>
      </p:sp>
    </p:spTree>
    <p:extLst>
      <p:ext uri="{BB962C8B-B14F-4D97-AF65-F5344CB8AC3E}">
        <p14:creationId xmlns:p14="http://schemas.microsoft.com/office/powerpoint/2010/main" val="375231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2/17/2019</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dirty="0"/>
              <a:t>Edit Master text styles</a:t>
            </a:r>
          </a:p>
          <a:p>
            <a:pPr marL="228600" lvl="0" indent="-228600" algn="l" defTabSz="914400" rtl="0" eaLnBrk="1" latinLnBrk="0" hangingPunct="1">
              <a:lnSpc>
                <a:spcPct val="90000"/>
              </a:lnSpc>
              <a:spcBef>
                <a:spcPct val="30000"/>
              </a:spcBef>
              <a:buFont typeface="Arial" panose="020B0604020202020204" pitchFamily="34" charset="0"/>
              <a:buChar char="•"/>
            </a:pPr>
            <a:r>
              <a:rPr lang="en-US" dirty="0"/>
              <a:t>Second level</a:t>
            </a:r>
          </a:p>
          <a:p>
            <a:pPr marL="685800" lvl="1" indent="-228600" algn="l" defTabSz="914400" rtl="0" eaLnBrk="1" latinLnBrk="0" hangingPunct="1">
              <a:lnSpc>
                <a:spcPct val="90000"/>
              </a:lnSpc>
              <a:spcBef>
                <a:spcPct val="30000"/>
              </a:spcBef>
              <a:buFont typeface="Arial" panose="020B0604020202020204" pitchFamily="34" charset="0"/>
              <a:buChar char="•"/>
            </a:pPr>
            <a:r>
              <a:rPr lang="en-US" dirty="0"/>
              <a:t>Third level</a:t>
            </a:r>
          </a:p>
          <a:p>
            <a:pPr marL="1143000" lvl="2" indent="-228600" algn="l" defTabSz="914400" rtl="0" eaLnBrk="1" latinLnBrk="0" hangingPunct="1">
              <a:lnSpc>
                <a:spcPct val="90000"/>
              </a:lnSpc>
              <a:spcBef>
                <a:spcPct val="30000"/>
              </a:spcBef>
              <a:buFont typeface="Arial" panose="020B0604020202020204" pitchFamily="34" charset="0"/>
              <a:buChar char="•"/>
            </a:pPr>
            <a:r>
              <a:rPr lang="en-US" dirty="0"/>
              <a:t>Fourth level</a:t>
            </a:r>
          </a:p>
          <a:p>
            <a:pPr marL="1600200" lvl="3" indent="-228600" algn="l" defTabSz="914400" rtl="0" eaLnBrk="1" latinLnBrk="0" hangingPunct="1">
              <a:lnSpc>
                <a:spcPct val="90000"/>
              </a:lnSpc>
              <a:spcBef>
                <a:spcPct val="30000"/>
              </a:spcBef>
              <a:buFont typeface="Arial" panose="020B0604020202020204" pitchFamily="34" charset="0"/>
              <a:buChar char="•"/>
            </a:pPr>
            <a:r>
              <a:rPr lang="en-US" dirty="0"/>
              <a:t>Fifth level</a:t>
            </a:r>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2/17/2019</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4.xml"/><Relationship Id="rId1" Type="http://schemas.openxmlformats.org/officeDocument/2006/relationships/slideLayout" Target="../slideLayouts/slideLayout2.xml"/><Relationship Id="rId4" Type="http://schemas.openxmlformats.org/officeDocument/2006/relationships/chart" Target="../charts/char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8219" y="377072"/>
            <a:ext cx="11236749" cy="5957740"/>
          </a:xfrm>
        </p:spPr>
        <p:txBody>
          <a:bodyPr anchor="ctr" anchorCtr="0">
            <a:normAutofit fontScale="90000"/>
          </a:bodyPr>
          <a:lstStyle/>
          <a:p>
            <a:pPr algn="ctr"/>
            <a:r>
              <a:rPr lang="en-US" sz="6000" b="1" dirty="0">
                <a:solidFill>
                  <a:schemeClr val="bg1"/>
                </a:solidFill>
              </a:rPr>
              <a:t>Business Intelligence </a:t>
            </a:r>
            <a:br>
              <a:rPr lang="en-US" sz="4800" b="1" dirty="0">
                <a:solidFill>
                  <a:schemeClr val="bg1"/>
                </a:solidFill>
              </a:rPr>
            </a:br>
            <a:r>
              <a:rPr lang="en-US" sz="4800" dirty="0">
                <a:solidFill>
                  <a:schemeClr val="bg1"/>
                </a:solidFill>
              </a:rPr>
              <a:t>Group Project-1 </a:t>
            </a:r>
            <a:br>
              <a:rPr lang="en-US" sz="4800" dirty="0">
                <a:solidFill>
                  <a:schemeClr val="bg1"/>
                </a:solidFill>
              </a:rPr>
            </a:br>
            <a:r>
              <a:rPr lang="en-US" sz="3600" dirty="0">
                <a:solidFill>
                  <a:schemeClr val="bg1"/>
                </a:solidFill>
              </a:rPr>
              <a:t>Sales study of a Canadian eCommerce company</a:t>
            </a:r>
            <a:br>
              <a:rPr lang="en-US" sz="3600" dirty="0">
                <a:solidFill>
                  <a:schemeClr val="bg1"/>
                </a:solidFill>
              </a:rPr>
            </a:br>
            <a:br>
              <a:rPr lang="en-US" sz="3600" dirty="0">
                <a:solidFill>
                  <a:schemeClr val="bg1"/>
                </a:solidFill>
              </a:rPr>
            </a:br>
            <a:r>
              <a:rPr lang="en-US" sz="3600" dirty="0">
                <a:solidFill>
                  <a:schemeClr val="bg1"/>
                </a:solidFill>
              </a:rPr>
              <a:t>By</a:t>
            </a:r>
            <a:br>
              <a:rPr lang="en-US" sz="3600" dirty="0">
                <a:solidFill>
                  <a:schemeClr val="bg1"/>
                </a:solidFill>
              </a:rPr>
            </a:br>
            <a:br>
              <a:rPr lang="en-US" sz="3600" dirty="0">
                <a:solidFill>
                  <a:schemeClr val="bg1"/>
                </a:solidFill>
              </a:rPr>
            </a:br>
            <a:r>
              <a:rPr lang="en-US" sz="3600" dirty="0" err="1">
                <a:solidFill>
                  <a:schemeClr val="bg1"/>
                </a:solidFill>
              </a:rPr>
              <a:t>Parijat</a:t>
            </a:r>
            <a:br>
              <a:rPr lang="en-US" sz="3600" dirty="0">
                <a:solidFill>
                  <a:schemeClr val="bg1"/>
                </a:solidFill>
              </a:rPr>
            </a:br>
            <a:r>
              <a:rPr lang="en-US" sz="3600" dirty="0" err="1">
                <a:solidFill>
                  <a:schemeClr val="bg1"/>
                </a:solidFill>
              </a:rPr>
              <a:t>Kannapan</a:t>
            </a:r>
            <a:br>
              <a:rPr lang="en-US" sz="3600" dirty="0">
                <a:solidFill>
                  <a:schemeClr val="bg1"/>
                </a:solidFill>
              </a:rPr>
            </a:br>
            <a:r>
              <a:rPr lang="en-US" sz="3600" dirty="0">
                <a:solidFill>
                  <a:schemeClr val="bg1"/>
                </a:solidFill>
              </a:rPr>
              <a:t>Vivek</a:t>
            </a:r>
            <a:br>
              <a:rPr lang="en-US" sz="3600" dirty="0">
                <a:solidFill>
                  <a:schemeClr val="bg1"/>
                </a:solidFill>
              </a:rPr>
            </a:br>
            <a:r>
              <a:rPr lang="en-US" sz="3600" dirty="0" err="1">
                <a:solidFill>
                  <a:schemeClr val="bg1"/>
                </a:solidFill>
              </a:rPr>
              <a:t>Sadman</a:t>
            </a:r>
            <a:endParaRPr lang="en-US" sz="4800" dirty="0">
              <a:solidFill>
                <a:schemeClr val="bg1"/>
              </a:solidFill>
            </a:endParaRP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7" y="94268"/>
            <a:ext cx="8358842" cy="993868"/>
          </a:xfrm>
        </p:spPr>
        <p:txBody>
          <a:bodyPr>
            <a:noAutofit/>
          </a:bodyPr>
          <a:lstStyle/>
          <a:p>
            <a:r>
              <a:rPr lang="en-US" sz="3600" b="1" dirty="0">
                <a:latin typeface="Segoe UI Light" panose="020B0502040204020203" pitchFamily="34" charset="0"/>
                <a:cs typeface="Segoe UI Light" panose="020B0502040204020203" pitchFamily="34" charset="0"/>
              </a:rPr>
              <a:t>KPI &lt;Categories&gt;: 2009-2012</a:t>
            </a:r>
          </a:p>
        </p:txBody>
      </p:sp>
      <p:pic>
        <p:nvPicPr>
          <p:cNvPr id="8" name="Picture 7">
            <a:extLst>
              <a:ext uri="{FF2B5EF4-FFF2-40B4-BE49-F238E27FC236}">
                <a16:creationId xmlns:a16="http://schemas.microsoft.com/office/drawing/2014/main" id="{0A813B43-85E7-4955-B5BA-964D89D43B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740" y="1315066"/>
            <a:ext cx="5458260" cy="5275055"/>
          </a:xfrm>
          <a:prstGeom prst="rect">
            <a:avLst/>
          </a:prstGeom>
        </p:spPr>
      </p:pic>
      <p:graphicFrame>
        <p:nvGraphicFramePr>
          <p:cNvPr id="9" name="Table 8">
            <a:extLst>
              <a:ext uri="{FF2B5EF4-FFF2-40B4-BE49-F238E27FC236}">
                <a16:creationId xmlns:a16="http://schemas.microsoft.com/office/drawing/2014/main" id="{E8AFBDCE-2192-4EB7-BA6D-0ACAB5BBEBEA}"/>
              </a:ext>
            </a:extLst>
          </p:cNvPr>
          <p:cNvGraphicFramePr>
            <a:graphicFrameLocks noGrp="1"/>
          </p:cNvGraphicFramePr>
          <p:nvPr>
            <p:extLst>
              <p:ext uri="{D42A27DB-BD31-4B8C-83A1-F6EECF244321}">
                <p14:modId xmlns:p14="http://schemas.microsoft.com/office/powerpoint/2010/main" val="1109360170"/>
              </p:ext>
            </p:extLst>
          </p:nvPr>
        </p:nvGraphicFramePr>
        <p:xfrm>
          <a:off x="6227976" y="1315066"/>
          <a:ext cx="5326284" cy="2219985"/>
        </p:xfrm>
        <a:graphic>
          <a:graphicData uri="http://schemas.openxmlformats.org/drawingml/2006/table">
            <a:tbl>
              <a:tblPr>
                <a:tableStyleId>{5C22544A-7EE6-4342-B048-85BDC9FD1C3A}</a:tableStyleId>
              </a:tblPr>
              <a:tblGrid>
                <a:gridCol w="2290044">
                  <a:extLst>
                    <a:ext uri="{9D8B030D-6E8A-4147-A177-3AD203B41FA5}">
                      <a16:colId xmlns:a16="http://schemas.microsoft.com/office/drawing/2014/main" val="3608345082"/>
                    </a:ext>
                  </a:extLst>
                </a:gridCol>
                <a:gridCol w="1801159">
                  <a:extLst>
                    <a:ext uri="{9D8B030D-6E8A-4147-A177-3AD203B41FA5}">
                      <a16:colId xmlns:a16="http://schemas.microsoft.com/office/drawing/2014/main" val="2354625105"/>
                    </a:ext>
                  </a:extLst>
                </a:gridCol>
                <a:gridCol w="1235081">
                  <a:extLst>
                    <a:ext uri="{9D8B030D-6E8A-4147-A177-3AD203B41FA5}">
                      <a16:colId xmlns:a16="http://schemas.microsoft.com/office/drawing/2014/main" val="3488653938"/>
                    </a:ext>
                  </a:extLst>
                </a:gridCol>
              </a:tblGrid>
              <a:tr h="443997">
                <a:tc>
                  <a:txBody>
                    <a:bodyPr/>
                    <a:lstStyle/>
                    <a:p>
                      <a:pPr algn="l" fontAlgn="b"/>
                      <a:r>
                        <a:rPr lang="en-US" sz="2000" u="none" strike="noStrike" dirty="0">
                          <a:effectLst/>
                        </a:rPr>
                        <a:t>Category</a:t>
                      </a:r>
                      <a:endParaRPr lang="en-US" sz="2000" b="1" i="0" u="none" strike="noStrike" dirty="0">
                        <a:solidFill>
                          <a:srgbClr val="000000"/>
                        </a:solidFill>
                        <a:effectLst/>
                        <a:latin typeface="MS Sans Serif"/>
                      </a:endParaRPr>
                    </a:p>
                  </a:txBody>
                  <a:tcPr marL="6350" marR="6350" marT="6350" marB="0" anchor="b"/>
                </a:tc>
                <a:tc>
                  <a:txBody>
                    <a:bodyPr/>
                    <a:lstStyle/>
                    <a:p>
                      <a:pPr algn="l" fontAlgn="b"/>
                      <a:r>
                        <a:rPr lang="en-US" sz="2000" u="none" strike="noStrike" dirty="0">
                          <a:effectLst/>
                        </a:rPr>
                        <a:t>Sales</a:t>
                      </a:r>
                      <a:endParaRPr lang="en-US" sz="2000" b="1" i="0" u="none" strike="noStrike" dirty="0">
                        <a:solidFill>
                          <a:srgbClr val="000000"/>
                        </a:solidFill>
                        <a:effectLst/>
                        <a:latin typeface="MS Sans Serif"/>
                      </a:endParaRPr>
                    </a:p>
                  </a:txBody>
                  <a:tcPr marL="6350" marR="6350" marT="6350" marB="0" anchor="b"/>
                </a:tc>
                <a:tc>
                  <a:txBody>
                    <a:bodyPr/>
                    <a:lstStyle/>
                    <a:p>
                      <a:pPr algn="l" fontAlgn="b"/>
                      <a:r>
                        <a:rPr lang="en-US" sz="2000" u="none" strike="noStrike" dirty="0">
                          <a:effectLst/>
                        </a:rPr>
                        <a:t>Profit</a:t>
                      </a:r>
                      <a:endParaRPr lang="en-US" sz="2000" b="1" i="0" u="none" strike="noStrike" dirty="0">
                        <a:solidFill>
                          <a:srgbClr val="000000"/>
                        </a:solidFill>
                        <a:effectLst/>
                        <a:latin typeface="MS Sans Serif"/>
                      </a:endParaRPr>
                    </a:p>
                  </a:txBody>
                  <a:tcPr marL="6350" marR="6350" marT="6350" marB="0" anchor="b"/>
                </a:tc>
                <a:extLst>
                  <a:ext uri="{0D108BD9-81ED-4DB2-BD59-A6C34878D82A}">
                    <a16:rowId xmlns:a16="http://schemas.microsoft.com/office/drawing/2014/main" val="2025029439"/>
                  </a:ext>
                </a:extLst>
              </a:tr>
              <a:tr h="443997">
                <a:tc>
                  <a:txBody>
                    <a:bodyPr/>
                    <a:lstStyle/>
                    <a:p>
                      <a:pPr algn="l" fontAlgn="b"/>
                      <a:r>
                        <a:rPr lang="en-US" sz="2000" u="none" strike="noStrike" dirty="0">
                          <a:effectLst/>
                        </a:rPr>
                        <a:t>Technology</a:t>
                      </a:r>
                      <a:endParaRPr lang="en-US" sz="2000" b="1" i="0" u="none" strike="noStrike" dirty="0">
                        <a:solidFill>
                          <a:srgbClr val="000000"/>
                        </a:solidFill>
                        <a:effectLst/>
                        <a:latin typeface="MS Sans Serif"/>
                      </a:endParaRPr>
                    </a:p>
                  </a:txBody>
                  <a:tcPr marL="6350" marR="6350" marT="6350" marB="0" anchor="b"/>
                </a:tc>
                <a:tc>
                  <a:txBody>
                    <a:bodyPr/>
                    <a:lstStyle/>
                    <a:p>
                      <a:pPr algn="r" fontAlgn="b"/>
                      <a:r>
                        <a:rPr lang="en-US" sz="2000" u="none" strike="noStrike">
                          <a:effectLst/>
                        </a:rPr>
                        <a:t>40.12%</a:t>
                      </a:r>
                      <a:endParaRPr lang="en-US" sz="2000" b="1" i="0" u="none" strike="noStrike">
                        <a:solidFill>
                          <a:srgbClr val="000000"/>
                        </a:solidFill>
                        <a:effectLst/>
                        <a:latin typeface="MS Sans Serif"/>
                      </a:endParaRPr>
                    </a:p>
                  </a:txBody>
                  <a:tcPr marL="6350" marR="6350" marT="6350" marB="0" anchor="b"/>
                </a:tc>
                <a:tc>
                  <a:txBody>
                    <a:bodyPr/>
                    <a:lstStyle/>
                    <a:p>
                      <a:pPr algn="r" fontAlgn="b"/>
                      <a:r>
                        <a:rPr lang="en-US" sz="2000" u="none" strike="noStrike">
                          <a:effectLst/>
                        </a:rPr>
                        <a:t>60.10%</a:t>
                      </a:r>
                      <a:endParaRPr lang="en-US" sz="20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598948928"/>
                  </a:ext>
                </a:extLst>
              </a:tr>
              <a:tr h="443997">
                <a:tc>
                  <a:txBody>
                    <a:bodyPr/>
                    <a:lstStyle/>
                    <a:p>
                      <a:pPr algn="l" fontAlgn="b"/>
                      <a:r>
                        <a:rPr lang="en-US" sz="2000" u="none" strike="noStrike" dirty="0">
                          <a:effectLst/>
                        </a:rPr>
                        <a:t>Furniture</a:t>
                      </a:r>
                      <a:endParaRPr lang="en-US" sz="2000" b="1" i="0" u="none" strike="noStrike" dirty="0">
                        <a:solidFill>
                          <a:srgbClr val="000000"/>
                        </a:solidFill>
                        <a:effectLst/>
                        <a:latin typeface="MS Sans Serif"/>
                      </a:endParaRPr>
                    </a:p>
                  </a:txBody>
                  <a:tcPr marL="6350" marR="6350" marT="6350" marB="0" anchor="b"/>
                </a:tc>
                <a:tc>
                  <a:txBody>
                    <a:bodyPr/>
                    <a:lstStyle/>
                    <a:p>
                      <a:pPr algn="r" fontAlgn="b"/>
                      <a:r>
                        <a:rPr lang="en-US" sz="2000" u="none" strike="noStrike" dirty="0">
                          <a:effectLst/>
                        </a:rPr>
                        <a:t>34.72%</a:t>
                      </a:r>
                      <a:endParaRPr lang="en-US" sz="2000" b="1" i="0" u="none" strike="noStrike" dirty="0">
                        <a:solidFill>
                          <a:srgbClr val="000000"/>
                        </a:solidFill>
                        <a:effectLst/>
                        <a:latin typeface="MS Sans Serif"/>
                      </a:endParaRPr>
                    </a:p>
                  </a:txBody>
                  <a:tcPr marL="6350" marR="6350" marT="6350" marB="0" anchor="b"/>
                </a:tc>
                <a:tc>
                  <a:txBody>
                    <a:bodyPr/>
                    <a:lstStyle/>
                    <a:p>
                      <a:pPr algn="r" fontAlgn="b"/>
                      <a:r>
                        <a:rPr lang="en-US" sz="2000" u="none" strike="noStrike">
                          <a:effectLst/>
                        </a:rPr>
                        <a:t>8.41%</a:t>
                      </a:r>
                      <a:endParaRPr lang="en-US" sz="20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3033924858"/>
                  </a:ext>
                </a:extLst>
              </a:tr>
              <a:tr h="443997">
                <a:tc>
                  <a:txBody>
                    <a:bodyPr/>
                    <a:lstStyle/>
                    <a:p>
                      <a:pPr algn="l" fontAlgn="b"/>
                      <a:r>
                        <a:rPr lang="en-US" sz="2000" u="none" strike="noStrike" dirty="0">
                          <a:effectLst/>
                        </a:rPr>
                        <a:t>Office Supplies</a:t>
                      </a:r>
                      <a:endParaRPr lang="en-US" sz="2000" b="1" i="0" u="none" strike="noStrike" dirty="0">
                        <a:solidFill>
                          <a:srgbClr val="000000"/>
                        </a:solidFill>
                        <a:effectLst/>
                        <a:latin typeface="MS Sans Serif"/>
                      </a:endParaRPr>
                    </a:p>
                  </a:txBody>
                  <a:tcPr marL="6350" marR="6350" marT="6350" marB="0" anchor="b"/>
                </a:tc>
                <a:tc>
                  <a:txBody>
                    <a:bodyPr/>
                    <a:lstStyle/>
                    <a:p>
                      <a:pPr algn="r" fontAlgn="b"/>
                      <a:r>
                        <a:rPr lang="en-US" sz="2000" u="none" strike="noStrike" dirty="0">
                          <a:effectLst/>
                        </a:rPr>
                        <a:t>25.16%</a:t>
                      </a:r>
                      <a:endParaRPr lang="en-US" sz="2000" b="1" i="0" u="none" strike="noStrike" dirty="0">
                        <a:solidFill>
                          <a:srgbClr val="000000"/>
                        </a:solidFill>
                        <a:effectLst/>
                        <a:latin typeface="MS Sans Serif"/>
                      </a:endParaRPr>
                    </a:p>
                  </a:txBody>
                  <a:tcPr marL="6350" marR="6350" marT="6350" marB="0" anchor="b"/>
                </a:tc>
                <a:tc>
                  <a:txBody>
                    <a:bodyPr/>
                    <a:lstStyle/>
                    <a:p>
                      <a:pPr algn="r" fontAlgn="b"/>
                      <a:r>
                        <a:rPr lang="en-US" sz="2000" u="none" strike="noStrike">
                          <a:effectLst/>
                        </a:rPr>
                        <a:t>31.49%</a:t>
                      </a:r>
                      <a:endParaRPr lang="en-US" sz="20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1701034694"/>
                  </a:ext>
                </a:extLst>
              </a:tr>
              <a:tr h="443997">
                <a:tc>
                  <a:txBody>
                    <a:bodyPr/>
                    <a:lstStyle/>
                    <a:p>
                      <a:pPr algn="l" fontAlgn="b"/>
                      <a:r>
                        <a:rPr lang="en-US" sz="2000" u="none" strike="noStrike" dirty="0">
                          <a:effectLst/>
                        </a:rPr>
                        <a:t>Grand Total</a:t>
                      </a:r>
                      <a:endParaRPr lang="en-US" sz="2000" b="1" i="0" u="none" strike="noStrike" dirty="0">
                        <a:solidFill>
                          <a:srgbClr val="000000"/>
                        </a:solidFill>
                        <a:effectLst/>
                        <a:latin typeface="MS Sans Serif"/>
                      </a:endParaRPr>
                    </a:p>
                  </a:txBody>
                  <a:tcPr marL="6350" marR="6350" marT="6350" marB="0" anchor="b"/>
                </a:tc>
                <a:tc>
                  <a:txBody>
                    <a:bodyPr/>
                    <a:lstStyle/>
                    <a:p>
                      <a:pPr algn="r" fontAlgn="b"/>
                      <a:r>
                        <a:rPr lang="en-US" sz="2000" u="none" strike="noStrike" dirty="0">
                          <a:effectLst/>
                        </a:rPr>
                        <a:t>100.00%</a:t>
                      </a:r>
                      <a:endParaRPr lang="en-US" sz="2000" b="1" i="0" u="none" strike="noStrike" dirty="0">
                        <a:solidFill>
                          <a:srgbClr val="000000"/>
                        </a:solidFill>
                        <a:effectLst/>
                        <a:latin typeface="MS Sans Serif"/>
                      </a:endParaRPr>
                    </a:p>
                  </a:txBody>
                  <a:tcPr marL="6350" marR="6350" marT="6350" marB="0" anchor="b"/>
                </a:tc>
                <a:tc>
                  <a:txBody>
                    <a:bodyPr/>
                    <a:lstStyle/>
                    <a:p>
                      <a:pPr algn="r" fontAlgn="b"/>
                      <a:r>
                        <a:rPr lang="en-US" sz="2000" u="none" strike="noStrike" dirty="0">
                          <a:effectLst/>
                        </a:rPr>
                        <a:t>100.00%</a:t>
                      </a:r>
                      <a:endParaRPr lang="en-US" sz="2000" b="1" i="0" u="none" strike="noStrike" dirty="0">
                        <a:solidFill>
                          <a:srgbClr val="000000"/>
                        </a:solidFill>
                        <a:effectLst/>
                        <a:latin typeface="MS Sans Serif"/>
                      </a:endParaRPr>
                    </a:p>
                  </a:txBody>
                  <a:tcPr marL="6350" marR="6350" marT="6350" marB="0" anchor="b"/>
                </a:tc>
                <a:extLst>
                  <a:ext uri="{0D108BD9-81ED-4DB2-BD59-A6C34878D82A}">
                    <a16:rowId xmlns:a16="http://schemas.microsoft.com/office/drawing/2014/main" val="2774252601"/>
                  </a:ext>
                </a:extLst>
              </a:tr>
            </a:tbl>
          </a:graphicData>
        </a:graphic>
      </p:graphicFrame>
      <p:pic>
        <p:nvPicPr>
          <p:cNvPr id="11" name="Picture 10">
            <a:extLst>
              <a:ext uri="{FF2B5EF4-FFF2-40B4-BE49-F238E27FC236}">
                <a16:creationId xmlns:a16="http://schemas.microsoft.com/office/drawing/2014/main" id="{5B27CA31-2816-40FF-AF63-70FB422602E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3952593"/>
            <a:ext cx="5094685" cy="2630000"/>
          </a:xfrm>
          <a:prstGeom prst="rect">
            <a:avLst/>
          </a:prstGeom>
        </p:spPr>
      </p:pic>
    </p:spTree>
    <p:extLst>
      <p:ext uri="{BB962C8B-B14F-4D97-AF65-F5344CB8AC3E}">
        <p14:creationId xmlns:p14="http://schemas.microsoft.com/office/powerpoint/2010/main" val="21325106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5C409-34C1-44E0-89C5-3D23DCD5FDF1}"/>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012C3D86-3F89-4DC7-9F41-95B6A4AEF9CC}"/>
              </a:ext>
            </a:extLst>
          </p:cNvPr>
          <p:cNvSpPr>
            <a:spLocks noGrp="1"/>
          </p:cNvSpPr>
          <p:nvPr>
            <p:ph sz="quarter" idx="10"/>
          </p:nvPr>
        </p:nvSpPr>
        <p:spPr/>
        <p:txBody>
          <a:bodyPr/>
          <a:lstStyle/>
          <a:p>
            <a:r>
              <a:rPr lang="en-US" dirty="0"/>
              <a:t>This Bubble map shows the two </a:t>
            </a:r>
            <a:r>
              <a:rPr lang="en-US" dirty="0" err="1"/>
              <a:t>furnitures</a:t>
            </a:r>
            <a:r>
              <a:rPr lang="en-US" dirty="0"/>
              <a:t> which gave the highest losses with Tables giving the loss of 99000$ and bookcases giving a loss of 34000$. While the other </a:t>
            </a:r>
            <a:r>
              <a:rPr lang="en-US" dirty="0" err="1"/>
              <a:t>furnitures</a:t>
            </a:r>
            <a:r>
              <a:rPr lang="en-US" dirty="0"/>
              <a:t> like chairs and </a:t>
            </a:r>
            <a:r>
              <a:rPr lang="en-US" dirty="0" err="1"/>
              <a:t>chairmats</a:t>
            </a:r>
            <a:r>
              <a:rPr lang="en-US" dirty="0"/>
              <a:t> are doing a good job.</a:t>
            </a:r>
            <a:endParaRPr lang="en-CA" dirty="0"/>
          </a:p>
        </p:txBody>
      </p:sp>
    </p:spTree>
    <p:extLst>
      <p:ext uri="{BB962C8B-B14F-4D97-AF65-F5344CB8AC3E}">
        <p14:creationId xmlns:p14="http://schemas.microsoft.com/office/powerpoint/2010/main" val="2190898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7" y="94268"/>
            <a:ext cx="8358842" cy="993868"/>
          </a:xfrm>
        </p:spPr>
        <p:txBody>
          <a:bodyPr>
            <a:noAutofit/>
          </a:bodyPr>
          <a:lstStyle/>
          <a:p>
            <a:r>
              <a:rPr lang="en-US" sz="3600" b="1" dirty="0">
                <a:latin typeface="Segoe UI Light" panose="020B0502040204020203" pitchFamily="34" charset="0"/>
                <a:cs typeface="Segoe UI Light" panose="020B0502040204020203" pitchFamily="34" charset="0"/>
              </a:rPr>
              <a:t>KPI : 2009-2012</a:t>
            </a:r>
          </a:p>
        </p:txBody>
      </p:sp>
      <p:pic>
        <p:nvPicPr>
          <p:cNvPr id="5" name="Picture 4">
            <a:extLst>
              <a:ext uri="{FF2B5EF4-FFF2-40B4-BE49-F238E27FC236}">
                <a16:creationId xmlns:a16="http://schemas.microsoft.com/office/drawing/2014/main" id="{1FFE0491-C67A-42DA-97B0-8187C7B08753}"/>
              </a:ext>
            </a:extLst>
          </p:cNvPr>
          <p:cNvPicPr>
            <a:picLocks noChangeAspect="1"/>
          </p:cNvPicPr>
          <p:nvPr/>
        </p:nvPicPr>
        <p:blipFill>
          <a:blip r:embed="rId2"/>
          <a:stretch>
            <a:fillRect/>
          </a:stretch>
        </p:blipFill>
        <p:spPr>
          <a:xfrm>
            <a:off x="521207" y="1679026"/>
            <a:ext cx="10871203" cy="4297569"/>
          </a:xfrm>
          <a:prstGeom prst="rect">
            <a:avLst/>
          </a:prstGeom>
        </p:spPr>
      </p:pic>
    </p:spTree>
    <p:extLst>
      <p:ext uri="{BB962C8B-B14F-4D97-AF65-F5344CB8AC3E}">
        <p14:creationId xmlns:p14="http://schemas.microsoft.com/office/powerpoint/2010/main" val="6554678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00989-610B-4CD4-8BB9-3F1BE52B13AE}"/>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A8E37EBA-EF72-45DA-9C6D-7745E9B20F06}"/>
              </a:ext>
            </a:extLst>
          </p:cNvPr>
          <p:cNvSpPr>
            <a:spLocks noGrp="1"/>
          </p:cNvSpPr>
          <p:nvPr>
            <p:ph sz="quarter" idx="10"/>
          </p:nvPr>
        </p:nvSpPr>
        <p:spPr/>
        <p:txBody>
          <a:bodyPr/>
          <a:lstStyle/>
          <a:p>
            <a:r>
              <a:rPr lang="en-US" dirty="0"/>
              <a:t>Our KPI over here are the profits, since it determines whether to continue the supply of a particular product across provinces.</a:t>
            </a:r>
          </a:p>
          <a:p>
            <a:r>
              <a:rPr lang="en-US" dirty="0"/>
              <a:t>So by having Profits as KPI, we have obtained the above table. So it portrays the regions where tables and bookcases are getting losses. Both of them are incurring losses in every provinces except two.  </a:t>
            </a:r>
            <a:endParaRPr lang="en-CA" dirty="0"/>
          </a:p>
        </p:txBody>
      </p:sp>
    </p:spTree>
    <p:extLst>
      <p:ext uri="{BB962C8B-B14F-4D97-AF65-F5344CB8AC3E}">
        <p14:creationId xmlns:p14="http://schemas.microsoft.com/office/powerpoint/2010/main" val="4149928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7" y="94268"/>
            <a:ext cx="11026628" cy="993868"/>
          </a:xfrm>
        </p:spPr>
        <p:txBody>
          <a:bodyPr>
            <a:noAutofit/>
          </a:bodyPr>
          <a:lstStyle/>
          <a:p>
            <a:r>
              <a:rPr lang="en-US" sz="3600" b="1" dirty="0">
                <a:latin typeface="Segoe UI Light" panose="020B0502040204020203" pitchFamily="34" charset="0"/>
                <a:cs typeface="Segoe UI Light" panose="020B0502040204020203" pitchFamily="34" charset="0"/>
              </a:rPr>
              <a:t>Why Bookcase and Tables are making Losses?</a:t>
            </a:r>
          </a:p>
        </p:txBody>
      </p:sp>
      <p:pic>
        <p:nvPicPr>
          <p:cNvPr id="5" name="Picture 4">
            <a:extLst>
              <a:ext uri="{FF2B5EF4-FFF2-40B4-BE49-F238E27FC236}">
                <a16:creationId xmlns:a16="http://schemas.microsoft.com/office/drawing/2014/main" id="{6749BF76-959B-43C6-B8E0-F93BFAB73C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681" y="1338670"/>
            <a:ext cx="6628266" cy="4180660"/>
          </a:xfrm>
          <a:prstGeom prst="rect">
            <a:avLst/>
          </a:prstGeom>
        </p:spPr>
      </p:pic>
      <p:pic>
        <p:nvPicPr>
          <p:cNvPr id="7" name="Picture 6">
            <a:extLst>
              <a:ext uri="{FF2B5EF4-FFF2-40B4-BE49-F238E27FC236}">
                <a16:creationId xmlns:a16="http://schemas.microsoft.com/office/drawing/2014/main" id="{001AB3C5-2E23-4219-B958-AE298F2A95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5682" y="2700917"/>
            <a:ext cx="4738828" cy="3860139"/>
          </a:xfrm>
          <a:prstGeom prst="rect">
            <a:avLst/>
          </a:prstGeom>
        </p:spPr>
      </p:pic>
    </p:spTree>
    <p:extLst>
      <p:ext uri="{BB962C8B-B14F-4D97-AF65-F5344CB8AC3E}">
        <p14:creationId xmlns:p14="http://schemas.microsoft.com/office/powerpoint/2010/main" val="7843678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FA085-BA77-4194-9821-A96A6262074D}"/>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9F628846-328B-4844-83A7-D21D76EB277A}"/>
              </a:ext>
            </a:extLst>
          </p:cNvPr>
          <p:cNvSpPr>
            <a:spLocks noGrp="1"/>
          </p:cNvSpPr>
          <p:nvPr>
            <p:ph sz="quarter" idx="10"/>
          </p:nvPr>
        </p:nvSpPr>
        <p:spPr/>
        <p:txBody>
          <a:bodyPr/>
          <a:lstStyle/>
          <a:p>
            <a:r>
              <a:rPr lang="en-US" dirty="0"/>
              <a:t>In this tree map, the order priority of tables and bookcases are plotted. And the shipping cost bar graph is plotted.</a:t>
            </a:r>
          </a:p>
          <a:p>
            <a:r>
              <a:rPr lang="en-US" dirty="0"/>
              <a:t>So we can understand that there are high products which are critical and still the shipping cost remains the same for every order priorities. In this case, we can increase the shipping cost by 15$ for tables, so that the losses can be neutralized. But even by doing that, its not possible to neutralize the losses for bookcases.</a:t>
            </a:r>
            <a:endParaRPr lang="en-CA" dirty="0"/>
          </a:p>
        </p:txBody>
      </p:sp>
    </p:spTree>
    <p:extLst>
      <p:ext uri="{BB962C8B-B14F-4D97-AF65-F5344CB8AC3E}">
        <p14:creationId xmlns:p14="http://schemas.microsoft.com/office/powerpoint/2010/main" val="1338686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7" y="94268"/>
            <a:ext cx="8358842" cy="993868"/>
          </a:xfrm>
        </p:spPr>
        <p:txBody>
          <a:bodyPr>
            <a:noAutofit/>
          </a:bodyPr>
          <a:lstStyle/>
          <a:p>
            <a:r>
              <a:rPr lang="en-US" sz="3600" b="1" dirty="0">
                <a:latin typeface="Segoe UI Light" panose="020B0502040204020203" pitchFamily="34" charset="0"/>
                <a:cs typeface="Segoe UI Light" panose="020B0502040204020203" pitchFamily="34" charset="0"/>
              </a:rPr>
              <a:t>Recommendation for Bookcase </a:t>
            </a:r>
          </a:p>
        </p:txBody>
      </p:sp>
      <p:pic>
        <p:nvPicPr>
          <p:cNvPr id="4" name="Picture 3">
            <a:extLst>
              <a:ext uri="{FF2B5EF4-FFF2-40B4-BE49-F238E27FC236}">
                <a16:creationId xmlns:a16="http://schemas.microsoft.com/office/drawing/2014/main" id="{CA387CCB-4206-4953-8B0F-2D6F88A7C0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7" y="1328031"/>
            <a:ext cx="7702259" cy="5129330"/>
          </a:xfrm>
          <a:prstGeom prst="rect">
            <a:avLst/>
          </a:prstGeom>
        </p:spPr>
      </p:pic>
      <p:sp>
        <p:nvSpPr>
          <p:cNvPr id="8" name="Content Placeholder 17">
            <a:extLst>
              <a:ext uri="{FF2B5EF4-FFF2-40B4-BE49-F238E27FC236}">
                <a16:creationId xmlns:a16="http://schemas.microsoft.com/office/drawing/2014/main" id="{068B7987-A7E6-4A13-BACF-B319DC553208}"/>
              </a:ext>
            </a:extLst>
          </p:cNvPr>
          <p:cNvSpPr txBox="1">
            <a:spLocks/>
          </p:cNvSpPr>
          <p:nvPr/>
        </p:nvSpPr>
        <p:spPr>
          <a:xfrm>
            <a:off x="8223465" y="1524557"/>
            <a:ext cx="3701441" cy="2123616"/>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sz="2400" dirty="0">
                <a:solidFill>
                  <a:prstClr val="black">
                    <a:lumMod val="75000"/>
                    <a:lumOff val="25000"/>
                  </a:prstClr>
                </a:solidFill>
                <a:latin typeface="Segoe UI" panose="020B0502040204020203" pitchFamily="34" charset="0"/>
                <a:cs typeface="Segoe UI" panose="020B0502040204020203" pitchFamily="34" charset="0"/>
              </a:rPr>
              <a:t>Cutoff  Profit: $1000</a:t>
            </a:r>
          </a:p>
        </p:txBody>
      </p:sp>
      <p:sp>
        <p:nvSpPr>
          <p:cNvPr id="9" name="Content Placeholder 17">
            <a:extLst>
              <a:ext uri="{FF2B5EF4-FFF2-40B4-BE49-F238E27FC236}">
                <a16:creationId xmlns:a16="http://schemas.microsoft.com/office/drawing/2014/main" id="{4FE44501-3D4B-4BAC-8757-03CE4B9AA66E}"/>
              </a:ext>
            </a:extLst>
          </p:cNvPr>
          <p:cNvSpPr txBox="1">
            <a:spLocks/>
          </p:cNvSpPr>
          <p:nvPr/>
        </p:nvSpPr>
        <p:spPr>
          <a:xfrm>
            <a:off x="8223465" y="4084594"/>
            <a:ext cx="3701441" cy="2123616"/>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sz="1800" dirty="0">
                <a:solidFill>
                  <a:prstClr val="black">
                    <a:lumMod val="75000"/>
                    <a:lumOff val="25000"/>
                  </a:prstClr>
                </a:solidFill>
                <a:latin typeface="Segoe UI" panose="020B0502040204020203" pitchFamily="34" charset="0"/>
                <a:cs typeface="Segoe UI" panose="020B0502040204020203" pitchFamily="34" charset="0"/>
              </a:rPr>
              <a:t>Recommendations:</a:t>
            </a:r>
          </a:p>
          <a:p>
            <a:pPr>
              <a:spcAft>
                <a:spcPts val="2000"/>
              </a:spcAft>
            </a:pPr>
            <a:r>
              <a:rPr lang="en-US" sz="1800" dirty="0">
                <a:solidFill>
                  <a:prstClr val="black">
                    <a:lumMod val="75000"/>
                    <a:lumOff val="25000"/>
                  </a:prstClr>
                </a:solidFill>
                <a:latin typeface="Segoe UI" panose="020B0502040204020203" pitchFamily="34" charset="0"/>
                <a:cs typeface="Segoe UI" panose="020B0502040204020203" pitchFamily="34" charset="0"/>
              </a:rPr>
              <a:t>Royal Cherry Finish($881)</a:t>
            </a:r>
          </a:p>
          <a:p>
            <a:pPr>
              <a:spcAft>
                <a:spcPts val="2000"/>
              </a:spcAft>
            </a:pPr>
            <a:r>
              <a:rPr lang="en-US" sz="1800" dirty="0">
                <a:solidFill>
                  <a:prstClr val="black">
                    <a:lumMod val="75000"/>
                    <a:lumOff val="25000"/>
                  </a:prstClr>
                </a:solidFill>
                <a:latin typeface="Segoe UI" panose="020B0502040204020203" pitchFamily="34" charset="0"/>
                <a:cs typeface="Segoe UI" panose="020B0502040204020203" pitchFamily="34" charset="0"/>
              </a:rPr>
              <a:t>Atlantic($241)</a:t>
            </a:r>
          </a:p>
        </p:txBody>
      </p:sp>
    </p:spTree>
    <p:extLst>
      <p:ext uri="{BB962C8B-B14F-4D97-AF65-F5344CB8AC3E}">
        <p14:creationId xmlns:p14="http://schemas.microsoft.com/office/powerpoint/2010/main" val="28970498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E3339-63BB-4EF4-A75E-A7743902A54A}"/>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DA61B438-3C71-44B2-8A3B-D2857A76A473}"/>
              </a:ext>
            </a:extLst>
          </p:cNvPr>
          <p:cNvSpPr>
            <a:spLocks noGrp="1"/>
          </p:cNvSpPr>
          <p:nvPr>
            <p:ph sz="quarter" idx="10"/>
          </p:nvPr>
        </p:nvSpPr>
        <p:spPr/>
        <p:txBody>
          <a:bodyPr/>
          <a:lstStyle/>
          <a:p>
            <a:r>
              <a:rPr lang="en-US" dirty="0"/>
              <a:t>With our KPI being profits, we drilled down even further plotting a separate sheet for Bookcases across different provinces with profit cutoff of 1000$. </a:t>
            </a:r>
          </a:p>
          <a:p>
            <a:r>
              <a:rPr lang="en-US" dirty="0"/>
              <a:t>Now it is clearly understood that most of the Bookcases are incurring losses across all provinces. Whereas some Bookcases like Royal cherry finish and Atlantic are doing wonders.</a:t>
            </a:r>
            <a:endParaRPr lang="en-CA" dirty="0"/>
          </a:p>
        </p:txBody>
      </p:sp>
    </p:spTree>
    <p:extLst>
      <p:ext uri="{BB962C8B-B14F-4D97-AF65-F5344CB8AC3E}">
        <p14:creationId xmlns:p14="http://schemas.microsoft.com/office/powerpoint/2010/main" val="39292877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7" y="94268"/>
            <a:ext cx="8358842" cy="993868"/>
          </a:xfrm>
        </p:spPr>
        <p:txBody>
          <a:bodyPr>
            <a:noAutofit/>
          </a:bodyPr>
          <a:lstStyle/>
          <a:p>
            <a:r>
              <a:rPr lang="en-US" sz="3600" b="1" dirty="0">
                <a:latin typeface="Segoe UI Light" panose="020B0502040204020203" pitchFamily="34" charset="0"/>
                <a:cs typeface="Segoe UI Light" panose="020B0502040204020203" pitchFamily="34" charset="0"/>
              </a:rPr>
              <a:t>Recommendation for Tables </a:t>
            </a:r>
          </a:p>
        </p:txBody>
      </p:sp>
      <p:pic>
        <p:nvPicPr>
          <p:cNvPr id="4" name="Picture 3">
            <a:extLst>
              <a:ext uri="{FF2B5EF4-FFF2-40B4-BE49-F238E27FC236}">
                <a16:creationId xmlns:a16="http://schemas.microsoft.com/office/drawing/2014/main" id="{FD6A9E0A-68B5-47B8-AA65-629656EC4F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7" y="1236958"/>
            <a:ext cx="6046654" cy="5161880"/>
          </a:xfrm>
          <a:prstGeom prst="rect">
            <a:avLst/>
          </a:prstGeom>
        </p:spPr>
      </p:pic>
      <p:sp>
        <p:nvSpPr>
          <p:cNvPr id="8" name="Content Placeholder 17">
            <a:extLst>
              <a:ext uri="{FF2B5EF4-FFF2-40B4-BE49-F238E27FC236}">
                <a16:creationId xmlns:a16="http://schemas.microsoft.com/office/drawing/2014/main" id="{415D07E7-64F8-48A2-9B0A-F2EC76DC0724}"/>
              </a:ext>
            </a:extLst>
          </p:cNvPr>
          <p:cNvSpPr txBox="1">
            <a:spLocks/>
          </p:cNvSpPr>
          <p:nvPr/>
        </p:nvSpPr>
        <p:spPr>
          <a:xfrm>
            <a:off x="6834433" y="1486849"/>
            <a:ext cx="3701441" cy="2123616"/>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sz="2400" dirty="0">
                <a:solidFill>
                  <a:prstClr val="black">
                    <a:lumMod val="75000"/>
                    <a:lumOff val="25000"/>
                  </a:prstClr>
                </a:solidFill>
                <a:latin typeface="Segoe UI" panose="020B0502040204020203" pitchFamily="34" charset="0"/>
                <a:cs typeface="Segoe UI" panose="020B0502040204020203" pitchFamily="34" charset="0"/>
              </a:rPr>
              <a:t>Cutoff  Profit: $500</a:t>
            </a:r>
          </a:p>
        </p:txBody>
      </p:sp>
      <p:sp>
        <p:nvSpPr>
          <p:cNvPr id="9" name="Content Placeholder 17">
            <a:extLst>
              <a:ext uri="{FF2B5EF4-FFF2-40B4-BE49-F238E27FC236}">
                <a16:creationId xmlns:a16="http://schemas.microsoft.com/office/drawing/2014/main" id="{EDA59DEE-F1D8-478C-B949-63777E40F6C8}"/>
              </a:ext>
            </a:extLst>
          </p:cNvPr>
          <p:cNvSpPr txBox="1">
            <a:spLocks/>
          </p:cNvSpPr>
          <p:nvPr/>
        </p:nvSpPr>
        <p:spPr>
          <a:xfrm>
            <a:off x="6834433" y="3429000"/>
            <a:ext cx="4081805" cy="2647235"/>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sz="1800" dirty="0">
                <a:solidFill>
                  <a:prstClr val="black">
                    <a:lumMod val="75000"/>
                    <a:lumOff val="25000"/>
                  </a:prstClr>
                </a:solidFill>
                <a:latin typeface="Segoe UI" panose="020B0502040204020203" pitchFamily="34" charset="0"/>
                <a:cs typeface="Segoe UI" panose="020B0502040204020203" pitchFamily="34" charset="0"/>
              </a:rPr>
              <a:t>Recommendations:</a:t>
            </a:r>
          </a:p>
          <a:p>
            <a:pPr>
              <a:spcAft>
                <a:spcPts val="2000"/>
              </a:spcAft>
            </a:pPr>
            <a:r>
              <a:rPr lang="en-US" sz="1800" dirty="0" err="1">
                <a:solidFill>
                  <a:prstClr val="black">
                    <a:lumMod val="75000"/>
                    <a:lumOff val="25000"/>
                  </a:prstClr>
                </a:solidFill>
                <a:latin typeface="Segoe UI" panose="020B0502040204020203" pitchFamily="34" charset="0"/>
                <a:cs typeface="Segoe UI" panose="020B0502040204020203" pitchFamily="34" charset="0"/>
              </a:rPr>
              <a:t>Bredfort</a:t>
            </a:r>
            <a:r>
              <a:rPr lang="en-US" sz="1800" dirty="0">
                <a:solidFill>
                  <a:prstClr val="black">
                    <a:lumMod val="75000"/>
                    <a:lumOff val="25000"/>
                  </a:prstClr>
                </a:solidFill>
                <a:latin typeface="Segoe UI" panose="020B0502040204020203" pitchFamily="34" charset="0"/>
                <a:cs typeface="Segoe UI" panose="020B0502040204020203" pitchFamily="34" charset="0"/>
              </a:rPr>
              <a:t> CR4500</a:t>
            </a:r>
          </a:p>
          <a:p>
            <a:pPr>
              <a:spcAft>
                <a:spcPts val="2000"/>
              </a:spcAft>
            </a:pPr>
            <a:r>
              <a:rPr lang="en-US" sz="1800" dirty="0">
                <a:solidFill>
                  <a:prstClr val="black">
                    <a:lumMod val="75000"/>
                    <a:lumOff val="25000"/>
                  </a:prstClr>
                </a:solidFill>
                <a:latin typeface="Segoe UI" panose="020B0502040204020203" pitchFamily="34" charset="0"/>
                <a:cs typeface="Segoe UI" panose="020B0502040204020203" pitchFamily="34" charset="0"/>
              </a:rPr>
              <a:t>Bush </a:t>
            </a:r>
            <a:r>
              <a:rPr lang="en-US" sz="1800" dirty="0" err="1">
                <a:solidFill>
                  <a:prstClr val="black">
                    <a:lumMod val="75000"/>
                    <a:lumOff val="25000"/>
                  </a:prstClr>
                </a:solidFill>
                <a:latin typeface="Segoe UI" panose="020B0502040204020203" pitchFamily="34" charset="0"/>
                <a:cs typeface="Segoe UI" panose="020B0502040204020203" pitchFamily="34" charset="0"/>
              </a:rPr>
              <a:t>Cubis</a:t>
            </a:r>
            <a:r>
              <a:rPr lang="en-US" sz="1800" dirty="0">
                <a:solidFill>
                  <a:prstClr val="black">
                    <a:lumMod val="75000"/>
                    <a:lumOff val="25000"/>
                  </a:prstClr>
                </a:solidFill>
                <a:latin typeface="Segoe UI" panose="020B0502040204020203" pitchFamily="34" charset="0"/>
                <a:cs typeface="Segoe UI" panose="020B0502040204020203" pitchFamily="34" charset="0"/>
              </a:rPr>
              <a:t> and Wood base</a:t>
            </a:r>
          </a:p>
          <a:p>
            <a:pPr>
              <a:spcAft>
                <a:spcPts val="2000"/>
              </a:spcAft>
            </a:pPr>
            <a:r>
              <a:rPr lang="en-US" sz="1800" dirty="0" err="1">
                <a:solidFill>
                  <a:prstClr val="black">
                    <a:lumMod val="75000"/>
                    <a:lumOff val="25000"/>
                  </a:prstClr>
                </a:solidFill>
                <a:latin typeface="Segoe UI" panose="020B0502040204020203" pitchFamily="34" charset="0"/>
                <a:cs typeface="Segoe UI" panose="020B0502040204020203" pitchFamily="34" charset="0"/>
              </a:rPr>
              <a:t>Saffco</a:t>
            </a:r>
            <a:endParaRPr lang="en-US" sz="1800" dirty="0">
              <a:solidFill>
                <a:prstClr val="black">
                  <a:lumMod val="75000"/>
                  <a:lumOff val="25000"/>
                </a:prst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4177013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C57B3-EDEC-439D-9FA1-C02CBEDEB1C0}"/>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3DD7CA36-05B7-487D-98FC-557C81EA4525}"/>
              </a:ext>
            </a:extLst>
          </p:cNvPr>
          <p:cNvSpPr>
            <a:spLocks noGrp="1"/>
          </p:cNvSpPr>
          <p:nvPr>
            <p:ph sz="quarter" idx="10"/>
          </p:nvPr>
        </p:nvSpPr>
        <p:spPr/>
        <p:txBody>
          <a:bodyPr/>
          <a:lstStyle/>
          <a:p>
            <a:r>
              <a:rPr lang="en-US" dirty="0"/>
              <a:t>With our KPI being profits, we drilled down even further plotting a separate sheet for Tables across different provinces with profit cutoff of 500$. </a:t>
            </a:r>
          </a:p>
          <a:p>
            <a:r>
              <a:rPr lang="en-US" dirty="0"/>
              <a:t>It is visible that most of the Tables are incurring losses across all provinces. Whereas some tables like </a:t>
            </a:r>
            <a:r>
              <a:rPr lang="en-US" dirty="0" err="1"/>
              <a:t>Bredfort</a:t>
            </a:r>
            <a:r>
              <a:rPr lang="en-US" dirty="0"/>
              <a:t> CR4500 and SAPCO are doing great.</a:t>
            </a:r>
            <a:endParaRPr lang="en-CA" dirty="0"/>
          </a:p>
          <a:p>
            <a:endParaRPr lang="en-CA" dirty="0"/>
          </a:p>
        </p:txBody>
      </p:sp>
    </p:spTree>
    <p:extLst>
      <p:ext uri="{BB962C8B-B14F-4D97-AF65-F5344CB8AC3E}">
        <p14:creationId xmlns:p14="http://schemas.microsoft.com/office/powerpoint/2010/main" val="4071628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sz="3600" b="1" dirty="0">
                <a:latin typeface="Segoe UI Light" panose="020B0502040204020203" pitchFamily="34" charset="0"/>
                <a:cs typeface="Segoe UI Light" panose="020B0502040204020203" pitchFamily="34" charset="0"/>
              </a:rPr>
              <a:t>Objective</a:t>
            </a:r>
          </a:p>
        </p:txBody>
      </p:sp>
      <p:sp>
        <p:nvSpPr>
          <p:cNvPr id="6" name="Title 7">
            <a:extLst>
              <a:ext uri="{FF2B5EF4-FFF2-40B4-BE49-F238E27FC236}">
                <a16:creationId xmlns:a16="http://schemas.microsoft.com/office/drawing/2014/main" id="{68B0B05E-7BF2-4089-8AA4-37B3CA52EDFC}"/>
              </a:ext>
            </a:extLst>
          </p:cNvPr>
          <p:cNvSpPr txBox="1">
            <a:spLocks/>
          </p:cNvSpPr>
          <p:nvPr/>
        </p:nvSpPr>
        <p:spPr>
          <a:xfrm>
            <a:off x="728596" y="2873479"/>
            <a:ext cx="8368270" cy="3413917"/>
          </a:xfrm>
          <a:prstGeom prst="rect">
            <a:avLst/>
          </a:prstGeom>
        </p:spPr>
        <p:txBody>
          <a:bodyPr vert="horz" lIns="91440" tIns="45720" rIns="91440" bIns="45720" rtlCol="0" anchor="b" anchorCtr="0">
            <a:noAutofit/>
          </a:bodyPr>
          <a:lstStyle>
            <a:lvl1pPr algn="l" defTabSz="914400" rtl="0" eaLnBrk="1" latinLnBrk="0" hangingPunct="1">
              <a:spcBef>
                <a:spcPct val="0"/>
              </a:spcBef>
              <a:buNone/>
              <a:defRPr sz="2800" kern="1200">
                <a:solidFill>
                  <a:schemeClr val="bg2">
                    <a:lumMod val="25000"/>
                  </a:schemeClr>
                </a:solidFill>
                <a:latin typeface="+mj-lt"/>
                <a:ea typeface="+mj-ea"/>
                <a:cs typeface="+mj-cs"/>
              </a:defRPr>
            </a:lvl1pPr>
          </a:lstStyle>
          <a:p>
            <a:pPr marL="571500" indent="-571500">
              <a:buFont typeface="Arial" panose="020B0604020202020204" pitchFamily="34" charset="0"/>
              <a:buChar char="•"/>
            </a:pPr>
            <a:r>
              <a:rPr lang="en-US" sz="3200" dirty="0">
                <a:latin typeface="Segoe UI Light" panose="020B0502040204020203" pitchFamily="34" charset="0"/>
                <a:cs typeface="Segoe UI Light" panose="020B0502040204020203" pitchFamily="34" charset="0"/>
              </a:rPr>
              <a:t>Data Cleaning</a:t>
            </a:r>
          </a:p>
          <a:p>
            <a:pPr marL="571500" indent="-571500">
              <a:buFont typeface="Arial" panose="020B0604020202020204" pitchFamily="34" charset="0"/>
              <a:buChar char="•"/>
            </a:pPr>
            <a:endParaRPr lang="en-US" sz="3200" dirty="0">
              <a:latin typeface="Segoe UI Light" panose="020B0502040204020203" pitchFamily="34" charset="0"/>
              <a:cs typeface="Segoe UI Light" panose="020B0502040204020203" pitchFamily="34" charset="0"/>
            </a:endParaRPr>
          </a:p>
          <a:p>
            <a:pPr marL="571500" indent="-571500">
              <a:buFont typeface="Arial" panose="020B0604020202020204" pitchFamily="34" charset="0"/>
              <a:buChar char="•"/>
            </a:pPr>
            <a:r>
              <a:rPr lang="en-US" sz="3200" dirty="0">
                <a:latin typeface="Segoe UI Light" panose="020B0502040204020203" pitchFamily="34" charset="0"/>
                <a:cs typeface="Segoe UI Light" panose="020B0502040204020203" pitchFamily="34" charset="0"/>
              </a:rPr>
              <a:t>Data Consolidation</a:t>
            </a:r>
          </a:p>
          <a:p>
            <a:pPr marL="571500" indent="-571500">
              <a:buFont typeface="Arial" panose="020B0604020202020204" pitchFamily="34" charset="0"/>
              <a:buChar char="•"/>
            </a:pPr>
            <a:endParaRPr lang="en-US" sz="3200" dirty="0">
              <a:latin typeface="Segoe UI Light" panose="020B0502040204020203" pitchFamily="34" charset="0"/>
              <a:cs typeface="Segoe UI Light" panose="020B0502040204020203" pitchFamily="34" charset="0"/>
            </a:endParaRPr>
          </a:p>
          <a:p>
            <a:pPr marL="571500" indent="-571500">
              <a:buFont typeface="Arial" panose="020B0604020202020204" pitchFamily="34" charset="0"/>
              <a:buChar char="•"/>
            </a:pPr>
            <a:r>
              <a:rPr lang="en-US" sz="3200" dirty="0">
                <a:latin typeface="Segoe UI Light" panose="020B0502040204020203" pitchFamily="34" charset="0"/>
                <a:cs typeface="Segoe UI Light" panose="020B0502040204020203" pitchFamily="34" charset="0"/>
              </a:rPr>
              <a:t>Analysis</a:t>
            </a:r>
          </a:p>
          <a:p>
            <a:pPr marL="571500" indent="-571500">
              <a:buFont typeface="Arial" panose="020B0604020202020204" pitchFamily="34" charset="0"/>
              <a:buChar char="•"/>
            </a:pPr>
            <a:endParaRPr lang="en-US" sz="3200" dirty="0">
              <a:latin typeface="Segoe UI Light" panose="020B0502040204020203" pitchFamily="34" charset="0"/>
              <a:cs typeface="Segoe UI Light" panose="020B0502040204020203" pitchFamily="34" charset="0"/>
            </a:endParaRPr>
          </a:p>
          <a:p>
            <a:pPr marL="571500" indent="-571500">
              <a:buFont typeface="Arial" panose="020B0604020202020204" pitchFamily="34" charset="0"/>
              <a:buChar char="•"/>
            </a:pPr>
            <a:r>
              <a:rPr lang="en-US" sz="3200" dirty="0">
                <a:latin typeface="Segoe UI Light" panose="020B0502040204020203" pitchFamily="34" charset="0"/>
                <a:cs typeface="Segoe UI Light" panose="020B0502040204020203" pitchFamily="34" charset="0"/>
              </a:rPr>
              <a:t>Recommendation</a:t>
            </a:r>
          </a:p>
          <a:p>
            <a:pPr marL="571500" indent="-571500">
              <a:buFont typeface="Arial" panose="020B0604020202020204" pitchFamily="34" charset="0"/>
              <a:buChar char="•"/>
            </a:pPr>
            <a:endParaRPr lang="en-US" sz="3600" dirty="0">
              <a:latin typeface="Segoe UI Light" panose="020B0502040204020203" pitchFamily="34" charset="0"/>
              <a:cs typeface="Segoe UI Light" panose="020B0502040204020203" pitchFamily="34" charset="0"/>
            </a:endParaRPr>
          </a:p>
          <a:p>
            <a:pPr marL="571500" indent="-571500">
              <a:buFont typeface="Arial" panose="020B0604020202020204" pitchFamily="34" charset="0"/>
              <a:buChar char="•"/>
            </a:pPr>
            <a:endParaRPr lang="en-US" sz="36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457616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34328" y="67429"/>
            <a:ext cx="10272483" cy="993868"/>
          </a:xfrm>
        </p:spPr>
        <p:txBody>
          <a:bodyPr>
            <a:noAutofit/>
          </a:bodyPr>
          <a:lstStyle/>
          <a:p>
            <a:r>
              <a:rPr lang="en-US" sz="3600" b="1" dirty="0">
                <a:latin typeface="Segoe UI Light" panose="020B0502040204020203" pitchFamily="34" charset="0"/>
                <a:cs typeface="Segoe UI Light" panose="020B0502040204020203" pitchFamily="34" charset="0"/>
              </a:rPr>
              <a:t>Customer Retention: Customer Type and Location</a:t>
            </a:r>
          </a:p>
        </p:txBody>
      </p:sp>
      <p:graphicFrame>
        <p:nvGraphicFramePr>
          <p:cNvPr id="2" name="Table 1">
            <a:extLst>
              <a:ext uri="{FF2B5EF4-FFF2-40B4-BE49-F238E27FC236}">
                <a16:creationId xmlns:a16="http://schemas.microsoft.com/office/drawing/2014/main" id="{DA370736-6993-4444-A523-A164CC5E9650}"/>
              </a:ext>
            </a:extLst>
          </p:cNvPr>
          <p:cNvGraphicFramePr>
            <a:graphicFrameLocks noGrp="1"/>
          </p:cNvGraphicFramePr>
          <p:nvPr>
            <p:extLst>
              <p:ext uri="{D42A27DB-BD31-4B8C-83A1-F6EECF244321}">
                <p14:modId xmlns:p14="http://schemas.microsoft.com/office/powerpoint/2010/main" val="3135941922"/>
              </p:ext>
            </p:extLst>
          </p:nvPr>
        </p:nvGraphicFramePr>
        <p:xfrm>
          <a:off x="3900753" y="1351959"/>
          <a:ext cx="3207667" cy="2203908"/>
        </p:xfrm>
        <a:graphic>
          <a:graphicData uri="http://schemas.openxmlformats.org/drawingml/2006/table">
            <a:tbl>
              <a:tblPr>
                <a:tableStyleId>{5C22544A-7EE6-4342-B048-85BDC9FD1C3A}</a:tableStyleId>
              </a:tblPr>
              <a:tblGrid>
                <a:gridCol w="1710756">
                  <a:extLst>
                    <a:ext uri="{9D8B030D-6E8A-4147-A177-3AD203B41FA5}">
                      <a16:colId xmlns:a16="http://schemas.microsoft.com/office/drawing/2014/main" val="1870987309"/>
                    </a:ext>
                  </a:extLst>
                </a:gridCol>
                <a:gridCol w="1496911">
                  <a:extLst>
                    <a:ext uri="{9D8B030D-6E8A-4147-A177-3AD203B41FA5}">
                      <a16:colId xmlns:a16="http://schemas.microsoft.com/office/drawing/2014/main" val="2075316010"/>
                    </a:ext>
                  </a:extLst>
                </a:gridCol>
              </a:tblGrid>
              <a:tr h="367318">
                <a:tc>
                  <a:txBody>
                    <a:bodyPr/>
                    <a:lstStyle/>
                    <a:p>
                      <a:pPr algn="l" fontAlgn="b"/>
                      <a:r>
                        <a:rPr lang="en-US" sz="1600" b="1" u="none" strike="noStrike" dirty="0">
                          <a:effectLst/>
                        </a:rPr>
                        <a:t>Type of Customer</a:t>
                      </a:r>
                      <a:endParaRPr lang="en-US" sz="1600" b="1" i="0" u="none" strike="noStrike" dirty="0">
                        <a:solidFill>
                          <a:srgbClr val="FFFFFF"/>
                        </a:solidFill>
                        <a:effectLst/>
                        <a:latin typeface="MS Sans Serif"/>
                      </a:endParaRPr>
                    </a:p>
                  </a:txBody>
                  <a:tcPr marL="6350" marR="6350" marT="6350" marB="0" anchor="b"/>
                </a:tc>
                <a:tc>
                  <a:txBody>
                    <a:bodyPr/>
                    <a:lstStyle/>
                    <a:p>
                      <a:pPr algn="l" fontAlgn="b"/>
                      <a:r>
                        <a:rPr lang="en-US" sz="1600" b="1" u="none" strike="noStrike" dirty="0">
                          <a:effectLst/>
                        </a:rPr>
                        <a:t>                Sales</a:t>
                      </a:r>
                      <a:endParaRPr lang="en-US" sz="1600" b="1" i="0" u="none" strike="noStrike" dirty="0">
                        <a:solidFill>
                          <a:srgbClr val="FFFFFF"/>
                        </a:solidFill>
                        <a:effectLst/>
                        <a:latin typeface="MS Sans Serif"/>
                      </a:endParaRPr>
                    </a:p>
                  </a:txBody>
                  <a:tcPr marL="6350" marR="6350" marT="6350" marB="0" anchor="b"/>
                </a:tc>
                <a:extLst>
                  <a:ext uri="{0D108BD9-81ED-4DB2-BD59-A6C34878D82A}">
                    <a16:rowId xmlns:a16="http://schemas.microsoft.com/office/drawing/2014/main" val="409982705"/>
                  </a:ext>
                </a:extLst>
              </a:tr>
              <a:tr h="367318">
                <a:tc>
                  <a:txBody>
                    <a:bodyPr/>
                    <a:lstStyle/>
                    <a:p>
                      <a:pPr algn="l" fontAlgn="b"/>
                      <a:r>
                        <a:rPr lang="en-US" sz="1600" b="1" u="none" strike="noStrike">
                          <a:effectLst/>
                        </a:rPr>
                        <a:t>Corporate</a:t>
                      </a:r>
                      <a:endParaRPr lang="en-US" sz="1600" b="1" i="0" u="none" strike="noStrike">
                        <a:solidFill>
                          <a:srgbClr val="000000"/>
                        </a:solidFill>
                        <a:effectLst/>
                        <a:latin typeface="MS Sans Serif"/>
                      </a:endParaRPr>
                    </a:p>
                  </a:txBody>
                  <a:tcPr marL="6350" marR="6350" marT="6350" marB="0" anchor="b"/>
                </a:tc>
                <a:tc>
                  <a:txBody>
                    <a:bodyPr/>
                    <a:lstStyle/>
                    <a:p>
                      <a:pPr algn="r" fontAlgn="b"/>
                      <a:r>
                        <a:rPr lang="en-US" sz="1600" b="1" u="none" strike="noStrike">
                          <a:effectLst/>
                        </a:rPr>
                        <a:t>36.87%</a:t>
                      </a:r>
                      <a:endParaRPr lang="en-US" sz="16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3078383289"/>
                  </a:ext>
                </a:extLst>
              </a:tr>
              <a:tr h="367318">
                <a:tc>
                  <a:txBody>
                    <a:bodyPr/>
                    <a:lstStyle/>
                    <a:p>
                      <a:pPr algn="l" fontAlgn="b"/>
                      <a:r>
                        <a:rPr lang="en-US" sz="1600" b="1" u="none" strike="noStrike">
                          <a:effectLst/>
                        </a:rPr>
                        <a:t>Home Office</a:t>
                      </a:r>
                      <a:endParaRPr lang="en-US" sz="1600" b="1" i="0" u="none" strike="noStrike">
                        <a:solidFill>
                          <a:srgbClr val="000000"/>
                        </a:solidFill>
                        <a:effectLst/>
                        <a:latin typeface="MS Sans Serif"/>
                      </a:endParaRPr>
                    </a:p>
                  </a:txBody>
                  <a:tcPr marL="6350" marR="6350" marT="6350" marB="0" anchor="b"/>
                </a:tc>
                <a:tc>
                  <a:txBody>
                    <a:bodyPr/>
                    <a:lstStyle/>
                    <a:p>
                      <a:pPr algn="r" fontAlgn="b"/>
                      <a:r>
                        <a:rPr lang="en-US" sz="1600" b="1" u="none" strike="noStrike">
                          <a:effectLst/>
                        </a:rPr>
                        <a:t>23.90%</a:t>
                      </a:r>
                      <a:endParaRPr lang="en-US" sz="16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3395413133"/>
                  </a:ext>
                </a:extLst>
              </a:tr>
              <a:tr h="367318">
                <a:tc>
                  <a:txBody>
                    <a:bodyPr/>
                    <a:lstStyle/>
                    <a:p>
                      <a:pPr algn="l" fontAlgn="b"/>
                      <a:r>
                        <a:rPr lang="en-US" sz="1600" b="1" u="none" strike="noStrike" dirty="0">
                          <a:effectLst/>
                        </a:rPr>
                        <a:t>Consumer</a:t>
                      </a:r>
                      <a:endParaRPr lang="en-US" sz="1600" b="1" i="0" u="none" strike="noStrike" dirty="0">
                        <a:solidFill>
                          <a:srgbClr val="000000"/>
                        </a:solidFill>
                        <a:effectLst/>
                        <a:latin typeface="MS Sans Serif"/>
                      </a:endParaRPr>
                    </a:p>
                  </a:txBody>
                  <a:tcPr marL="6350" marR="6350" marT="6350" marB="0" anchor="b"/>
                </a:tc>
                <a:tc>
                  <a:txBody>
                    <a:bodyPr/>
                    <a:lstStyle/>
                    <a:p>
                      <a:pPr algn="r" fontAlgn="b"/>
                      <a:r>
                        <a:rPr lang="en-US" sz="1600" b="1" u="none" strike="noStrike">
                          <a:effectLst/>
                        </a:rPr>
                        <a:t>20.54%</a:t>
                      </a:r>
                      <a:endParaRPr lang="en-US" sz="16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4171205827"/>
                  </a:ext>
                </a:extLst>
              </a:tr>
              <a:tr h="367318">
                <a:tc>
                  <a:txBody>
                    <a:bodyPr/>
                    <a:lstStyle/>
                    <a:p>
                      <a:pPr algn="l" fontAlgn="b"/>
                      <a:r>
                        <a:rPr lang="en-US" sz="1600" b="1" u="none" strike="noStrike">
                          <a:effectLst/>
                        </a:rPr>
                        <a:t>Small Business</a:t>
                      </a:r>
                      <a:endParaRPr lang="en-US" sz="1600" b="1" i="0" u="none" strike="noStrike">
                        <a:solidFill>
                          <a:srgbClr val="000000"/>
                        </a:solidFill>
                        <a:effectLst/>
                        <a:latin typeface="MS Sans Serif"/>
                      </a:endParaRPr>
                    </a:p>
                  </a:txBody>
                  <a:tcPr marL="6350" marR="6350" marT="6350" marB="0" anchor="b"/>
                </a:tc>
                <a:tc>
                  <a:txBody>
                    <a:bodyPr/>
                    <a:lstStyle/>
                    <a:p>
                      <a:pPr algn="r" fontAlgn="b"/>
                      <a:r>
                        <a:rPr lang="en-US" sz="1600" b="1" u="none" strike="noStrike">
                          <a:effectLst/>
                        </a:rPr>
                        <a:t>18.69%</a:t>
                      </a:r>
                      <a:endParaRPr lang="en-US" sz="16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272240202"/>
                  </a:ext>
                </a:extLst>
              </a:tr>
              <a:tr h="367318">
                <a:tc>
                  <a:txBody>
                    <a:bodyPr/>
                    <a:lstStyle/>
                    <a:p>
                      <a:pPr algn="l" fontAlgn="b"/>
                      <a:r>
                        <a:rPr lang="en-US" sz="1600" b="1" u="none" strike="noStrike" dirty="0">
                          <a:effectLst/>
                        </a:rPr>
                        <a:t>Grand Total</a:t>
                      </a:r>
                      <a:endParaRPr lang="en-US" sz="1600" b="1" i="0" u="none" strike="noStrike" dirty="0">
                        <a:solidFill>
                          <a:srgbClr val="000000"/>
                        </a:solidFill>
                        <a:effectLst/>
                        <a:latin typeface="MS Sans Serif"/>
                      </a:endParaRPr>
                    </a:p>
                  </a:txBody>
                  <a:tcPr marL="6350" marR="6350" marT="6350" marB="0" anchor="b"/>
                </a:tc>
                <a:tc>
                  <a:txBody>
                    <a:bodyPr/>
                    <a:lstStyle/>
                    <a:p>
                      <a:pPr algn="r" fontAlgn="b"/>
                      <a:r>
                        <a:rPr lang="en-US" sz="1600" b="1" u="none" strike="noStrike" dirty="0">
                          <a:effectLst/>
                        </a:rPr>
                        <a:t>100.00%</a:t>
                      </a:r>
                      <a:endParaRPr lang="en-US" sz="1600" b="1" i="0" u="none" strike="noStrike" dirty="0">
                        <a:solidFill>
                          <a:srgbClr val="000000"/>
                        </a:solidFill>
                        <a:effectLst/>
                        <a:latin typeface="MS Sans Serif"/>
                      </a:endParaRPr>
                    </a:p>
                  </a:txBody>
                  <a:tcPr marL="6350" marR="6350" marT="6350" marB="0" anchor="b"/>
                </a:tc>
                <a:extLst>
                  <a:ext uri="{0D108BD9-81ED-4DB2-BD59-A6C34878D82A}">
                    <a16:rowId xmlns:a16="http://schemas.microsoft.com/office/drawing/2014/main" val="4129438397"/>
                  </a:ext>
                </a:extLst>
              </a:tr>
            </a:tbl>
          </a:graphicData>
        </a:graphic>
      </p:graphicFrame>
      <p:graphicFrame>
        <p:nvGraphicFramePr>
          <p:cNvPr id="4" name="Table 3">
            <a:extLst>
              <a:ext uri="{FF2B5EF4-FFF2-40B4-BE49-F238E27FC236}">
                <a16:creationId xmlns:a16="http://schemas.microsoft.com/office/drawing/2014/main" id="{AAA00D2E-4306-41D0-902B-CE01DFB73B0A}"/>
              </a:ext>
            </a:extLst>
          </p:cNvPr>
          <p:cNvGraphicFramePr>
            <a:graphicFrameLocks noGrp="1"/>
          </p:cNvGraphicFramePr>
          <p:nvPr>
            <p:extLst>
              <p:ext uri="{D42A27DB-BD31-4B8C-83A1-F6EECF244321}">
                <p14:modId xmlns:p14="http://schemas.microsoft.com/office/powerpoint/2010/main" val="2797276828"/>
              </p:ext>
            </p:extLst>
          </p:nvPr>
        </p:nvGraphicFramePr>
        <p:xfrm>
          <a:off x="521207" y="1349996"/>
          <a:ext cx="2910150" cy="4394200"/>
        </p:xfrm>
        <a:graphic>
          <a:graphicData uri="http://schemas.openxmlformats.org/drawingml/2006/table">
            <a:tbl>
              <a:tblPr>
                <a:tableStyleId>{5C22544A-7EE6-4342-B048-85BDC9FD1C3A}</a:tableStyleId>
              </a:tblPr>
              <a:tblGrid>
                <a:gridCol w="1826584">
                  <a:extLst>
                    <a:ext uri="{9D8B030D-6E8A-4147-A177-3AD203B41FA5}">
                      <a16:colId xmlns:a16="http://schemas.microsoft.com/office/drawing/2014/main" val="3245079703"/>
                    </a:ext>
                  </a:extLst>
                </a:gridCol>
                <a:gridCol w="1083566">
                  <a:extLst>
                    <a:ext uri="{9D8B030D-6E8A-4147-A177-3AD203B41FA5}">
                      <a16:colId xmlns:a16="http://schemas.microsoft.com/office/drawing/2014/main" val="270804007"/>
                    </a:ext>
                  </a:extLst>
                </a:gridCol>
              </a:tblGrid>
              <a:tr h="218604">
                <a:tc>
                  <a:txBody>
                    <a:bodyPr/>
                    <a:lstStyle/>
                    <a:p>
                      <a:pPr algn="l" fontAlgn="b"/>
                      <a:r>
                        <a:rPr lang="en-US" sz="1400" b="1" u="none" strike="noStrike" dirty="0">
                          <a:effectLst/>
                        </a:rPr>
                        <a:t>Province/Region</a:t>
                      </a:r>
                      <a:endParaRPr lang="en-US" sz="1400" b="1" i="0" u="none" strike="noStrike" dirty="0">
                        <a:solidFill>
                          <a:srgbClr val="000000"/>
                        </a:solidFill>
                        <a:effectLst/>
                        <a:latin typeface="MS Sans Serif"/>
                      </a:endParaRPr>
                    </a:p>
                  </a:txBody>
                  <a:tcPr marL="6350" marR="6350" marT="6350" marB="0" anchor="b"/>
                </a:tc>
                <a:tc>
                  <a:txBody>
                    <a:bodyPr/>
                    <a:lstStyle/>
                    <a:p>
                      <a:pPr algn="l" fontAlgn="b"/>
                      <a:r>
                        <a:rPr lang="en-US" sz="1400" b="1" u="none" strike="noStrike" dirty="0">
                          <a:effectLst/>
                        </a:rPr>
                        <a:t>             Sales</a:t>
                      </a:r>
                      <a:endParaRPr lang="en-US" sz="1400" b="1" i="0" u="none" strike="noStrike" dirty="0">
                        <a:solidFill>
                          <a:srgbClr val="000000"/>
                        </a:solidFill>
                        <a:effectLst/>
                        <a:latin typeface="MS Sans Serif"/>
                      </a:endParaRPr>
                    </a:p>
                  </a:txBody>
                  <a:tcPr marL="6350" marR="6350" marT="6350" marB="0" anchor="b"/>
                </a:tc>
                <a:extLst>
                  <a:ext uri="{0D108BD9-81ED-4DB2-BD59-A6C34878D82A}">
                    <a16:rowId xmlns:a16="http://schemas.microsoft.com/office/drawing/2014/main" val="4269434650"/>
                  </a:ext>
                </a:extLst>
              </a:tr>
              <a:tr h="218604">
                <a:tc>
                  <a:txBody>
                    <a:bodyPr/>
                    <a:lstStyle/>
                    <a:p>
                      <a:pPr algn="l" fontAlgn="b"/>
                      <a:r>
                        <a:rPr lang="en-US" sz="1400" u="none" strike="noStrike" dirty="0">
                          <a:solidFill>
                            <a:srgbClr val="FF0000"/>
                          </a:solidFill>
                          <a:effectLst/>
                        </a:rPr>
                        <a:t>Ontario</a:t>
                      </a:r>
                      <a:endParaRPr lang="en-US" sz="1400" b="1" i="0" u="none" strike="noStrike" dirty="0">
                        <a:solidFill>
                          <a:srgbClr val="FF0000"/>
                        </a:solidFill>
                        <a:effectLst/>
                        <a:latin typeface="MS Sans Serif"/>
                      </a:endParaRPr>
                    </a:p>
                  </a:txBody>
                  <a:tcPr marL="6350" marR="6350" marT="6350" marB="0" anchor="b"/>
                </a:tc>
                <a:tc>
                  <a:txBody>
                    <a:bodyPr/>
                    <a:lstStyle/>
                    <a:p>
                      <a:pPr algn="r" fontAlgn="b"/>
                      <a:r>
                        <a:rPr lang="en-US" sz="1400" u="none" strike="noStrike">
                          <a:effectLst/>
                        </a:rPr>
                        <a:t>20.54%</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3775229003"/>
                  </a:ext>
                </a:extLst>
              </a:tr>
              <a:tr h="218604">
                <a:tc>
                  <a:txBody>
                    <a:bodyPr/>
                    <a:lstStyle/>
                    <a:p>
                      <a:pPr algn="l" fontAlgn="b"/>
                      <a:r>
                        <a:rPr lang="en-US" sz="1400" u="none" strike="noStrike">
                          <a:effectLst/>
                        </a:rPr>
                        <a:t>Ontario</a:t>
                      </a:r>
                      <a:endParaRPr lang="en-US" sz="1400" b="0" i="0" u="none" strike="noStrike">
                        <a:effectLst/>
                        <a:latin typeface="MS Sans Serif"/>
                      </a:endParaRPr>
                    </a:p>
                  </a:txBody>
                  <a:tcPr marL="95250" marR="6350" marT="6350" marB="0" anchor="b"/>
                </a:tc>
                <a:tc>
                  <a:txBody>
                    <a:bodyPr/>
                    <a:lstStyle/>
                    <a:p>
                      <a:pPr algn="r" fontAlgn="b"/>
                      <a:r>
                        <a:rPr lang="en-US" sz="1400" u="none" strike="noStrike">
                          <a:effectLst/>
                        </a:rPr>
                        <a:t>20.54%</a:t>
                      </a:r>
                      <a:endParaRPr lang="en-US" sz="1400" b="0" i="0" u="none" strike="noStrike">
                        <a:effectLst/>
                        <a:latin typeface="MS Sans Serif"/>
                      </a:endParaRPr>
                    </a:p>
                  </a:txBody>
                  <a:tcPr marL="6350" marR="6350" marT="6350" marB="0" anchor="b"/>
                </a:tc>
                <a:extLst>
                  <a:ext uri="{0D108BD9-81ED-4DB2-BD59-A6C34878D82A}">
                    <a16:rowId xmlns:a16="http://schemas.microsoft.com/office/drawing/2014/main" val="3968655245"/>
                  </a:ext>
                </a:extLst>
              </a:tr>
              <a:tr h="218604">
                <a:tc>
                  <a:txBody>
                    <a:bodyPr/>
                    <a:lstStyle/>
                    <a:p>
                      <a:pPr algn="l" fontAlgn="b"/>
                      <a:r>
                        <a:rPr lang="en-US" sz="1400" u="none" strike="noStrike">
                          <a:effectLst/>
                        </a:rPr>
                        <a:t>British Columbia</a:t>
                      </a:r>
                      <a:endParaRPr lang="en-US" sz="1400" b="1" i="0" u="none" strike="noStrike">
                        <a:solidFill>
                          <a:srgbClr val="000000"/>
                        </a:solidFill>
                        <a:effectLst/>
                        <a:latin typeface="MS Sans Serif"/>
                      </a:endParaRPr>
                    </a:p>
                  </a:txBody>
                  <a:tcPr marL="6350" marR="6350" marT="6350" marB="0" anchor="b"/>
                </a:tc>
                <a:tc>
                  <a:txBody>
                    <a:bodyPr/>
                    <a:lstStyle/>
                    <a:p>
                      <a:pPr algn="r" fontAlgn="b"/>
                      <a:r>
                        <a:rPr lang="en-US" sz="1400" u="none" strike="noStrike">
                          <a:effectLst/>
                        </a:rPr>
                        <a:t>12.69%</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1103900238"/>
                  </a:ext>
                </a:extLst>
              </a:tr>
              <a:tr h="218604">
                <a:tc>
                  <a:txBody>
                    <a:bodyPr/>
                    <a:lstStyle/>
                    <a:p>
                      <a:pPr algn="l" fontAlgn="b"/>
                      <a:r>
                        <a:rPr lang="en-US" sz="1400" u="none" strike="noStrike">
                          <a:effectLst/>
                        </a:rPr>
                        <a:t>West</a:t>
                      </a:r>
                      <a:endParaRPr lang="en-US" sz="1400" b="0" i="0" u="none" strike="noStrike">
                        <a:effectLst/>
                        <a:latin typeface="MS Sans Serif"/>
                      </a:endParaRPr>
                    </a:p>
                  </a:txBody>
                  <a:tcPr marL="95250" marR="6350" marT="6350" marB="0" anchor="b"/>
                </a:tc>
                <a:tc>
                  <a:txBody>
                    <a:bodyPr/>
                    <a:lstStyle/>
                    <a:p>
                      <a:pPr algn="r" fontAlgn="b"/>
                      <a:r>
                        <a:rPr lang="en-US" sz="1400" u="none" strike="noStrike">
                          <a:effectLst/>
                        </a:rPr>
                        <a:t>12.69%</a:t>
                      </a:r>
                      <a:endParaRPr lang="en-US" sz="1400" b="0" i="0" u="none" strike="noStrike">
                        <a:effectLst/>
                        <a:latin typeface="MS Sans Serif"/>
                      </a:endParaRPr>
                    </a:p>
                  </a:txBody>
                  <a:tcPr marL="6350" marR="6350" marT="6350" marB="0" anchor="b"/>
                </a:tc>
                <a:extLst>
                  <a:ext uri="{0D108BD9-81ED-4DB2-BD59-A6C34878D82A}">
                    <a16:rowId xmlns:a16="http://schemas.microsoft.com/office/drawing/2014/main" val="2297335227"/>
                  </a:ext>
                </a:extLst>
              </a:tr>
              <a:tr h="218604">
                <a:tc>
                  <a:txBody>
                    <a:bodyPr/>
                    <a:lstStyle/>
                    <a:p>
                      <a:pPr algn="l" fontAlgn="b"/>
                      <a:r>
                        <a:rPr lang="en-US" sz="1400" u="none" strike="noStrike">
                          <a:effectLst/>
                        </a:rPr>
                        <a:t>Alberta</a:t>
                      </a:r>
                      <a:endParaRPr lang="en-US" sz="1400" b="1" i="0" u="none" strike="noStrike">
                        <a:solidFill>
                          <a:srgbClr val="000000"/>
                        </a:solidFill>
                        <a:effectLst/>
                        <a:latin typeface="MS Sans Serif"/>
                      </a:endParaRPr>
                    </a:p>
                  </a:txBody>
                  <a:tcPr marL="6350" marR="6350" marT="6350" marB="0" anchor="b"/>
                </a:tc>
                <a:tc>
                  <a:txBody>
                    <a:bodyPr/>
                    <a:lstStyle/>
                    <a:p>
                      <a:pPr algn="r" fontAlgn="b"/>
                      <a:r>
                        <a:rPr lang="en-US" sz="1400" u="none" strike="noStrike">
                          <a:effectLst/>
                        </a:rPr>
                        <a:t>11.43%</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1871503373"/>
                  </a:ext>
                </a:extLst>
              </a:tr>
              <a:tr h="218604">
                <a:tc>
                  <a:txBody>
                    <a:bodyPr/>
                    <a:lstStyle/>
                    <a:p>
                      <a:pPr algn="l" fontAlgn="b"/>
                      <a:r>
                        <a:rPr lang="en-US" sz="1400" u="none" strike="noStrike">
                          <a:effectLst/>
                        </a:rPr>
                        <a:t>West</a:t>
                      </a:r>
                      <a:endParaRPr lang="en-US" sz="1400" b="0" i="0" u="none" strike="noStrike">
                        <a:effectLst/>
                        <a:latin typeface="MS Sans Serif"/>
                      </a:endParaRPr>
                    </a:p>
                  </a:txBody>
                  <a:tcPr marL="95250" marR="6350" marT="6350" marB="0" anchor="b"/>
                </a:tc>
                <a:tc>
                  <a:txBody>
                    <a:bodyPr/>
                    <a:lstStyle/>
                    <a:p>
                      <a:pPr algn="r" fontAlgn="b"/>
                      <a:r>
                        <a:rPr lang="en-US" sz="1400" u="none" strike="noStrike">
                          <a:effectLst/>
                        </a:rPr>
                        <a:t>11.43%</a:t>
                      </a:r>
                      <a:endParaRPr lang="en-US" sz="1400" b="0" i="0" u="none" strike="noStrike">
                        <a:effectLst/>
                        <a:latin typeface="MS Sans Serif"/>
                      </a:endParaRPr>
                    </a:p>
                  </a:txBody>
                  <a:tcPr marL="6350" marR="6350" marT="6350" marB="0" anchor="b"/>
                </a:tc>
                <a:extLst>
                  <a:ext uri="{0D108BD9-81ED-4DB2-BD59-A6C34878D82A}">
                    <a16:rowId xmlns:a16="http://schemas.microsoft.com/office/drawing/2014/main" val="1177767359"/>
                  </a:ext>
                </a:extLst>
              </a:tr>
              <a:tr h="218604">
                <a:tc>
                  <a:txBody>
                    <a:bodyPr/>
                    <a:lstStyle/>
                    <a:p>
                      <a:pPr algn="l" fontAlgn="b"/>
                      <a:r>
                        <a:rPr lang="en-US" sz="1400" u="none" strike="noStrike">
                          <a:effectLst/>
                        </a:rPr>
                        <a:t>Quebec</a:t>
                      </a:r>
                      <a:endParaRPr lang="en-US" sz="1400" b="1" i="0" u="none" strike="noStrike">
                        <a:solidFill>
                          <a:srgbClr val="000000"/>
                        </a:solidFill>
                        <a:effectLst/>
                        <a:latin typeface="MS Sans Serif"/>
                      </a:endParaRPr>
                    </a:p>
                  </a:txBody>
                  <a:tcPr marL="6350" marR="6350" marT="6350" marB="0" anchor="b"/>
                </a:tc>
                <a:tc>
                  <a:txBody>
                    <a:bodyPr/>
                    <a:lstStyle/>
                    <a:p>
                      <a:pPr algn="r" fontAlgn="b"/>
                      <a:r>
                        <a:rPr lang="en-US" sz="1400" u="none" strike="noStrike">
                          <a:effectLst/>
                        </a:rPr>
                        <a:t>10.12%</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2187677202"/>
                  </a:ext>
                </a:extLst>
              </a:tr>
              <a:tr h="218604">
                <a:tc>
                  <a:txBody>
                    <a:bodyPr/>
                    <a:lstStyle/>
                    <a:p>
                      <a:pPr algn="l" fontAlgn="b"/>
                      <a:r>
                        <a:rPr lang="en-US" sz="1400" u="none" strike="noStrike">
                          <a:effectLst/>
                        </a:rPr>
                        <a:t>Quebec</a:t>
                      </a:r>
                      <a:endParaRPr lang="en-US" sz="1400" b="0" i="0" u="none" strike="noStrike">
                        <a:effectLst/>
                        <a:latin typeface="MS Sans Serif"/>
                      </a:endParaRPr>
                    </a:p>
                  </a:txBody>
                  <a:tcPr marL="95250" marR="6350" marT="6350" marB="0" anchor="b"/>
                </a:tc>
                <a:tc>
                  <a:txBody>
                    <a:bodyPr/>
                    <a:lstStyle/>
                    <a:p>
                      <a:pPr algn="r" fontAlgn="b"/>
                      <a:r>
                        <a:rPr lang="en-US" sz="1400" u="none" strike="noStrike">
                          <a:effectLst/>
                        </a:rPr>
                        <a:t>10.12%</a:t>
                      </a:r>
                      <a:endParaRPr lang="en-US" sz="1400" b="0" i="0" u="none" strike="noStrike">
                        <a:effectLst/>
                        <a:latin typeface="MS Sans Serif"/>
                      </a:endParaRPr>
                    </a:p>
                  </a:txBody>
                  <a:tcPr marL="6350" marR="6350" marT="6350" marB="0" anchor="b"/>
                </a:tc>
                <a:extLst>
                  <a:ext uri="{0D108BD9-81ED-4DB2-BD59-A6C34878D82A}">
                    <a16:rowId xmlns:a16="http://schemas.microsoft.com/office/drawing/2014/main" val="90406617"/>
                  </a:ext>
                </a:extLst>
              </a:tr>
              <a:tr h="218604">
                <a:tc>
                  <a:txBody>
                    <a:bodyPr/>
                    <a:lstStyle/>
                    <a:p>
                      <a:pPr algn="l" fontAlgn="b"/>
                      <a:r>
                        <a:rPr lang="en-US" sz="1400" u="none" strike="noStrike">
                          <a:effectLst/>
                        </a:rPr>
                        <a:t>Saskachewan</a:t>
                      </a:r>
                      <a:endParaRPr lang="en-US" sz="1400" b="1" i="0" u="none" strike="noStrike">
                        <a:solidFill>
                          <a:srgbClr val="000000"/>
                        </a:solidFill>
                        <a:effectLst/>
                        <a:latin typeface="MS Sans Serif"/>
                      </a:endParaRPr>
                    </a:p>
                  </a:txBody>
                  <a:tcPr marL="6350" marR="6350" marT="6350" marB="0" anchor="b"/>
                </a:tc>
                <a:tc>
                  <a:txBody>
                    <a:bodyPr/>
                    <a:lstStyle/>
                    <a:p>
                      <a:pPr algn="r" fontAlgn="b"/>
                      <a:r>
                        <a:rPr lang="en-US" sz="1400" u="none" strike="noStrike">
                          <a:effectLst/>
                        </a:rPr>
                        <a:t>9.82%</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1193740071"/>
                  </a:ext>
                </a:extLst>
              </a:tr>
              <a:tr h="218604">
                <a:tc>
                  <a:txBody>
                    <a:bodyPr/>
                    <a:lstStyle/>
                    <a:p>
                      <a:pPr algn="l" fontAlgn="b"/>
                      <a:r>
                        <a:rPr lang="en-US" sz="1400" u="none" strike="noStrike">
                          <a:effectLst/>
                        </a:rPr>
                        <a:t>Prarie</a:t>
                      </a:r>
                      <a:endParaRPr lang="en-US" sz="1400" b="0" i="0" u="none" strike="noStrike">
                        <a:effectLst/>
                        <a:latin typeface="MS Sans Serif"/>
                      </a:endParaRPr>
                    </a:p>
                  </a:txBody>
                  <a:tcPr marL="95250" marR="6350" marT="6350" marB="0" anchor="b"/>
                </a:tc>
                <a:tc>
                  <a:txBody>
                    <a:bodyPr/>
                    <a:lstStyle/>
                    <a:p>
                      <a:pPr algn="r" fontAlgn="b"/>
                      <a:r>
                        <a:rPr lang="en-US" sz="1400" u="none" strike="noStrike">
                          <a:effectLst/>
                        </a:rPr>
                        <a:t>9.82%</a:t>
                      </a:r>
                      <a:endParaRPr lang="en-US" sz="1400" b="0" i="0" u="none" strike="noStrike">
                        <a:effectLst/>
                        <a:latin typeface="MS Sans Serif"/>
                      </a:endParaRPr>
                    </a:p>
                  </a:txBody>
                  <a:tcPr marL="6350" marR="6350" marT="6350" marB="0" anchor="b"/>
                </a:tc>
                <a:extLst>
                  <a:ext uri="{0D108BD9-81ED-4DB2-BD59-A6C34878D82A}">
                    <a16:rowId xmlns:a16="http://schemas.microsoft.com/office/drawing/2014/main" val="1397478639"/>
                  </a:ext>
                </a:extLst>
              </a:tr>
              <a:tr h="218604">
                <a:tc>
                  <a:txBody>
                    <a:bodyPr/>
                    <a:lstStyle/>
                    <a:p>
                      <a:pPr algn="l" fontAlgn="b"/>
                      <a:r>
                        <a:rPr lang="en-US" sz="1400" u="none" strike="noStrike">
                          <a:effectLst/>
                        </a:rPr>
                        <a:t>Manitoba</a:t>
                      </a:r>
                      <a:endParaRPr lang="en-US" sz="1400" b="1" i="0" u="none" strike="noStrike">
                        <a:solidFill>
                          <a:srgbClr val="000000"/>
                        </a:solidFill>
                        <a:effectLst/>
                        <a:latin typeface="MS Sans Serif"/>
                      </a:endParaRPr>
                    </a:p>
                  </a:txBody>
                  <a:tcPr marL="6350" marR="6350" marT="6350" marB="0" anchor="b"/>
                </a:tc>
                <a:tc>
                  <a:txBody>
                    <a:bodyPr/>
                    <a:lstStyle/>
                    <a:p>
                      <a:pPr algn="r" fontAlgn="b"/>
                      <a:r>
                        <a:rPr lang="en-US" sz="1400" u="none" strike="noStrike">
                          <a:effectLst/>
                        </a:rPr>
                        <a:t>9.20%</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1728858068"/>
                  </a:ext>
                </a:extLst>
              </a:tr>
              <a:tr h="218604">
                <a:tc>
                  <a:txBody>
                    <a:bodyPr/>
                    <a:lstStyle/>
                    <a:p>
                      <a:pPr algn="l" fontAlgn="b"/>
                      <a:r>
                        <a:rPr lang="en-US" sz="1400" u="none" strike="noStrike">
                          <a:effectLst/>
                        </a:rPr>
                        <a:t>Prarie</a:t>
                      </a:r>
                      <a:endParaRPr lang="en-US" sz="1400" b="0" i="0" u="none" strike="noStrike">
                        <a:effectLst/>
                        <a:latin typeface="MS Sans Serif"/>
                      </a:endParaRPr>
                    </a:p>
                  </a:txBody>
                  <a:tcPr marL="95250" marR="6350" marT="6350" marB="0" anchor="b"/>
                </a:tc>
                <a:tc>
                  <a:txBody>
                    <a:bodyPr/>
                    <a:lstStyle/>
                    <a:p>
                      <a:pPr algn="r" fontAlgn="b"/>
                      <a:r>
                        <a:rPr lang="en-US" sz="1400" u="none" strike="noStrike">
                          <a:effectLst/>
                        </a:rPr>
                        <a:t>9.20%</a:t>
                      </a:r>
                      <a:endParaRPr lang="en-US" sz="1400" b="0" i="0" u="none" strike="noStrike">
                        <a:effectLst/>
                        <a:latin typeface="MS Sans Serif"/>
                      </a:endParaRPr>
                    </a:p>
                  </a:txBody>
                  <a:tcPr marL="6350" marR="6350" marT="6350" marB="0" anchor="b"/>
                </a:tc>
                <a:extLst>
                  <a:ext uri="{0D108BD9-81ED-4DB2-BD59-A6C34878D82A}">
                    <a16:rowId xmlns:a16="http://schemas.microsoft.com/office/drawing/2014/main" val="3680643786"/>
                  </a:ext>
                </a:extLst>
              </a:tr>
              <a:tr h="218604">
                <a:tc>
                  <a:txBody>
                    <a:bodyPr/>
                    <a:lstStyle/>
                    <a:p>
                      <a:pPr algn="l" fontAlgn="b"/>
                      <a:r>
                        <a:rPr lang="en-US" sz="1400" u="none" strike="noStrike">
                          <a:effectLst/>
                        </a:rPr>
                        <a:t>Yukon</a:t>
                      </a:r>
                      <a:endParaRPr lang="en-US" sz="1400" b="1" i="0" u="none" strike="noStrike">
                        <a:solidFill>
                          <a:srgbClr val="000000"/>
                        </a:solidFill>
                        <a:effectLst/>
                        <a:latin typeface="MS Sans Serif"/>
                      </a:endParaRPr>
                    </a:p>
                  </a:txBody>
                  <a:tcPr marL="6350" marR="6350" marT="6350" marB="0" anchor="b"/>
                </a:tc>
                <a:tc>
                  <a:txBody>
                    <a:bodyPr/>
                    <a:lstStyle/>
                    <a:p>
                      <a:pPr algn="r" fontAlgn="b"/>
                      <a:r>
                        <a:rPr lang="en-US" sz="1400" u="none" strike="noStrike">
                          <a:effectLst/>
                        </a:rPr>
                        <a:t>6.54%</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3526280765"/>
                  </a:ext>
                </a:extLst>
              </a:tr>
              <a:tr h="218604">
                <a:tc>
                  <a:txBody>
                    <a:bodyPr/>
                    <a:lstStyle/>
                    <a:p>
                      <a:pPr algn="l" fontAlgn="b"/>
                      <a:r>
                        <a:rPr lang="en-US" sz="1400" u="none" strike="noStrike">
                          <a:effectLst/>
                        </a:rPr>
                        <a:t>Yukon</a:t>
                      </a:r>
                      <a:endParaRPr lang="en-US" sz="1400" b="0" i="0" u="none" strike="noStrike">
                        <a:effectLst/>
                        <a:latin typeface="MS Sans Serif"/>
                      </a:endParaRPr>
                    </a:p>
                  </a:txBody>
                  <a:tcPr marL="95250" marR="6350" marT="6350" marB="0" anchor="b"/>
                </a:tc>
                <a:tc>
                  <a:txBody>
                    <a:bodyPr/>
                    <a:lstStyle/>
                    <a:p>
                      <a:pPr algn="r" fontAlgn="b"/>
                      <a:r>
                        <a:rPr lang="en-US" sz="1400" u="none" strike="noStrike">
                          <a:effectLst/>
                        </a:rPr>
                        <a:t>6.54%</a:t>
                      </a:r>
                      <a:endParaRPr lang="en-US" sz="1400" b="0" i="0" u="none" strike="noStrike">
                        <a:effectLst/>
                        <a:latin typeface="MS Sans Serif"/>
                      </a:endParaRPr>
                    </a:p>
                  </a:txBody>
                  <a:tcPr marL="6350" marR="6350" marT="6350" marB="0" anchor="b"/>
                </a:tc>
                <a:extLst>
                  <a:ext uri="{0D108BD9-81ED-4DB2-BD59-A6C34878D82A}">
                    <a16:rowId xmlns:a16="http://schemas.microsoft.com/office/drawing/2014/main" val="3058036566"/>
                  </a:ext>
                </a:extLst>
              </a:tr>
              <a:tr h="218604">
                <a:tc>
                  <a:txBody>
                    <a:bodyPr/>
                    <a:lstStyle/>
                    <a:p>
                      <a:pPr algn="l" fontAlgn="b"/>
                      <a:r>
                        <a:rPr lang="en-US" sz="1400" u="none" strike="noStrike">
                          <a:effectLst/>
                        </a:rPr>
                        <a:t>Nova Scotia</a:t>
                      </a:r>
                      <a:endParaRPr lang="en-US" sz="1400" b="1" i="0" u="none" strike="noStrike">
                        <a:solidFill>
                          <a:srgbClr val="000000"/>
                        </a:solidFill>
                        <a:effectLst/>
                        <a:latin typeface="MS Sans Serif"/>
                      </a:endParaRPr>
                    </a:p>
                  </a:txBody>
                  <a:tcPr marL="6350" marR="6350" marT="6350" marB="0" anchor="b"/>
                </a:tc>
                <a:tc>
                  <a:txBody>
                    <a:bodyPr/>
                    <a:lstStyle/>
                    <a:p>
                      <a:pPr algn="r" fontAlgn="b"/>
                      <a:r>
                        <a:rPr lang="en-US" sz="1400" u="none" strike="noStrike">
                          <a:effectLst/>
                        </a:rPr>
                        <a:t>5.48%</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3304604335"/>
                  </a:ext>
                </a:extLst>
              </a:tr>
              <a:tr h="218604">
                <a:tc>
                  <a:txBody>
                    <a:bodyPr/>
                    <a:lstStyle/>
                    <a:p>
                      <a:pPr algn="l" fontAlgn="b"/>
                      <a:r>
                        <a:rPr lang="en-US" sz="1400" u="none" strike="noStrike">
                          <a:effectLst/>
                        </a:rPr>
                        <a:t>Atlantic</a:t>
                      </a:r>
                      <a:endParaRPr lang="en-US" sz="1400" b="0" i="0" u="none" strike="noStrike">
                        <a:effectLst/>
                        <a:latin typeface="MS Sans Serif"/>
                      </a:endParaRPr>
                    </a:p>
                  </a:txBody>
                  <a:tcPr marL="95250" marR="6350" marT="6350" marB="0" anchor="b"/>
                </a:tc>
                <a:tc>
                  <a:txBody>
                    <a:bodyPr/>
                    <a:lstStyle/>
                    <a:p>
                      <a:pPr algn="r" fontAlgn="b"/>
                      <a:r>
                        <a:rPr lang="en-US" sz="1400" u="none" strike="noStrike">
                          <a:effectLst/>
                        </a:rPr>
                        <a:t>5.48%</a:t>
                      </a:r>
                      <a:endParaRPr lang="en-US" sz="1400" b="0" i="0" u="none" strike="noStrike">
                        <a:effectLst/>
                        <a:latin typeface="MS Sans Serif"/>
                      </a:endParaRPr>
                    </a:p>
                  </a:txBody>
                  <a:tcPr marL="6350" marR="6350" marT="6350" marB="0" anchor="b"/>
                </a:tc>
                <a:extLst>
                  <a:ext uri="{0D108BD9-81ED-4DB2-BD59-A6C34878D82A}">
                    <a16:rowId xmlns:a16="http://schemas.microsoft.com/office/drawing/2014/main" val="1835039678"/>
                  </a:ext>
                </a:extLst>
              </a:tr>
              <a:tr h="218604">
                <a:tc>
                  <a:txBody>
                    <a:bodyPr/>
                    <a:lstStyle/>
                    <a:p>
                      <a:pPr algn="l" fontAlgn="b"/>
                      <a:r>
                        <a:rPr lang="en-US" sz="1400" u="none" strike="noStrike">
                          <a:effectLst/>
                        </a:rPr>
                        <a:t>Northwest Territories</a:t>
                      </a:r>
                      <a:endParaRPr lang="en-US" sz="1400" b="1" i="0" u="none" strike="noStrike">
                        <a:solidFill>
                          <a:srgbClr val="000000"/>
                        </a:solidFill>
                        <a:effectLst/>
                        <a:latin typeface="MS Sans Serif"/>
                      </a:endParaRPr>
                    </a:p>
                  </a:txBody>
                  <a:tcPr marL="6350" marR="6350" marT="6350" marB="0" anchor="b"/>
                </a:tc>
                <a:tc>
                  <a:txBody>
                    <a:bodyPr/>
                    <a:lstStyle/>
                    <a:p>
                      <a:pPr algn="r" fontAlgn="b"/>
                      <a:r>
                        <a:rPr lang="en-US" sz="1400" u="none" strike="noStrike">
                          <a:effectLst/>
                        </a:rPr>
                        <a:t>5.37%</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2185626300"/>
                  </a:ext>
                </a:extLst>
              </a:tr>
              <a:tr h="218604">
                <a:tc>
                  <a:txBody>
                    <a:bodyPr/>
                    <a:lstStyle/>
                    <a:p>
                      <a:pPr algn="l" fontAlgn="b"/>
                      <a:r>
                        <a:rPr lang="en-US" sz="1400" u="none" strike="noStrike">
                          <a:effectLst/>
                        </a:rPr>
                        <a:t>Northwest Territories</a:t>
                      </a:r>
                      <a:endParaRPr lang="en-US" sz="1400" b="0" i="0" u="none" strike="noStrike">
                        <a:effectLst/>
                        <a:latin typeface="MS Sans Serif"/>
                      </a:endParaRPr>
                    </a:p>
                  </a:txBody>
                  <a:tcPr marL="95250" marR="6350" marT="6350" marB="0" anchor="b"/>
                </a:tc>
                <a:tc>
                  <a:txBody>
                    <a:bodyPr/>
                    <a:lstStyle/>
                    <a:p>
                      <a:pPr algn="r" fontAlgn="b"/>
                      <a:r>
                        <a:rPr lang="en-US" sz="1400" u="none" strike="noStrike">
                          <a:effectLst/>
                        </a:rPr>
                        <a:t>5.37%</a:t>
                      </a:r>
                      <a:endParaRPr lang="en-US" sz="1400" b="0" i="0" u="none" strike="noStrike">
                        <a:effectLst/>
                        <a:latin typeface="MS Sans Serif"/>
                      </a:endParaRPr>
                    </a:p>
                  </a:txBody>
                  <a:tcPr marL="6350" marR="6350" marT="6350" marB="0" anchor="b"/>
                </a:tc>
                <a:extLst>
                  <a:ext uri="{0D108BD9-81ED-4DB2-BD59-A6C34878D82A}">
                    <a16:rowId xmlns:a16="http://schemas.microsoft.com/office/drawing/2014/main" val="295449267"/>
                  </a:ext>
                </a:extLst>
              </a:tr>
              <a:tr h="218604">
                <a:tc>
                  <a:txBody>
                    <a:bodyPr/>
                    <a:lstStyle/>
                    <a:p>
                      <a:pPr algn="l" fontAlgn="b"/>
                      <a:r>
                        <a:rPr lang="en-US" sz="1400" u="none" strike="noStrike" dirty="0">
                          <a:effectLst/>
                        </a:rPr>
                        <a:t>New Brunswick</a:t>
                      </a:r>
                      <a:endParaRPr lang="en-US" sz="1400" b="1" i="0" u="none" strike="noStrike" dirty="0">
                        <a:solidFill>
                          <a:srgbClr val="000000"/>
                        </a:solidFill>
                        <a:effectLst/>
                        <a:latin typeface="MS Sans Serif"/>
                      </a:endParaRPr>
                    </a:p>
                  </a:txBody>
                  <a:tcPr marL="6350" marR="6350" marT="6350" marB="0" anchor="b"/>
                </a:tc>
                <a:tc>
                  <a:txBody>
                    <a:bodyPr/>
                    <a:lstStyle/>
                    <a:p>
                      <a:pPr algn="r" fontAlgn="b"/>
                      <a:r>
                        <a:rPr lang="en-US" sz="1400" u="none" strike="noStrike" dirty="0">
                          <a:effectLst/>
                        </a:rPr>
                        <a:t>4.59%</a:t>
                      </a:r>
                      <a:endParaRPr lang="en-US" sz="1400" b="1" i="0" u="none" strike="noStrike" dirty="0">
                        <a:solidFill>
                          <a:srgbClr val="000000"/>
                        </a:solidFill>
                        <a:effectLst/>
                        <a:latin typeface="MS Sans Serif"/>
                      </a:endParaRPr>
                    </a:p>
                  </a:txBody>
                  <a:tcPr marL="6350" marR="6350" marT="6350" marB="0" anchor="b"/>
                </a:tc>
                <a:extLst>
                  <a:ext uri="{0D108BD9-81ED-4DB2-BD59-A6C34878D82A}">
                    <a16:rowId xmlns:a16="http://schemas.microsoft.com/office/drawing/2014/main" val="712936022"/>
                  </a:ext>
                </a:extLst>
              </a:tr>
            </a:tbl>
          </a:graphicData>
        </a:graphic>
      </p:graphicFrame>
      <p:graphicFrame>
        <p:nvGraphicFramePr>
          <p:cNvPr id="6" name="Table 5">
            <a:extLst>
              <a:ext uri="{FF2B5EF4-FFF2-40B4-BE49-F238E27FC236}">
                <a16:creationId xmlns:a16="http://schemas.microsoft.com/office/drawing/2014/main" id="{7CB8B3BE-12DE-42DA-ABAC-73A4307B5611}"/>
              </a:ext>
            </a:extLst>
          </p:cNvPr>
          <p:cNvGraphicFramePr>
            <a:graphicFrameLocks noGrp="1"/>
          </p:cNvGraphicFramePr>
          <p:nvPr>
            <p:extLst>
              <p:ext uri="{D42A27DB-BD31-4B8C-83A1-F6EECF244321}">
                <p14:modId xmlns:p14="http://schemas.microsoft.com/office/powerpoint/2010/main" val="3085470251"/>
              </p:ext>
            </p:extLst>
          </p:nvPr>
        </p:nvGraphicFramePr>
        <p:xfrm>
          <a:off x="7653611" y="1274581"/>
          <a:ext cx="4017181" cy="5113636"/>
        </p:xfrm>
        <a:graphic>
          <a:graphicData uri="http://schemas.openxmlformats.org/drawingml/2006/table">
            <a:tbl>
              <a:tblPr>
                <a:tableStyleId>{5C22544A-7EE6-4342-B048-85BDC9FD1C3A}</a:tableStyleId>
              </a:tblPr>
              <a:tblGrid>
                <a:gridCol w="2719322">
                  <a:extLst>
                    <a:ext uri="{9D8B030D-6E8A-4147-A177-3AD203B41FA5}">
                      <a16:colId xmlns:a16="http://schemas.microsoft.com/office/drawing/2014/main" val="742639811"/>
                    </a:ext>
                  </a:extLst>
                </a:gridCol>
                <a:gridCol w="1297859">
                  <a:extLst>
                    <a:ext uri="{9D8B030D-6E8A-4147-A177-3AD203B41FA5}">
                      <a16:colId xmlns:a16="http://schemas.microsoft.com/office/drawing/2014/main" val="3396999539"/>
                    </a:ext>
                  </a:extLst>
                </a:gridCol>
              </a:tblGrid>
              <a:tr h="161105">
                <a:tc>
                  <a:txBody>
                    <a:bodyPr/>
                    <a:lstStyle/>
                    <a:p>
                      <a:pPr algn="l" fontAlgn="b"/>
                      <a:r>
                        <a:rPr lang="en-US" sz="1050" b="1" u="none" strike="noStrike" dirty="0">
                          <a:effectLst/>
                        </a:rPr>
                        <a:t>Customer</a:t>
                      </a:r>
                      <a:endParaRPr lang="en-US" sz="1050" b="1" i="0" u="none" strike="noStrike" dirty="0">
                        <a:solidFill>
                          <a:srgbClr val="FFFFFF"/>
                        </a:solidFill>
                        <a:effectLst/>
                        <a:latin typeface="MS Sans Serif"/>
                      </a:endParaRPr>
                    </a:p>
                  </a:txBody>
                  <a:tcPr marL="4936" marR="4936" marT="4936" marB="0" anchor="b"/>
                </a:tc>
                <a:tc>
                  <a:txBody>
                    <a:bodyPr/>
                    <a:lstStyle/>
                    <a:p>
                      <a:pPr algn="l" fontAlgn="b"/>
                      <a:r>
                        <a:rPr lang="en-US" sz="1050" b="1" u="none" strike="noStrike" dirty="0">
                          <a:effectLst/>
                        </a:rPr>
                        <a:t>                         Sales</a:t>
                      </a:r>
                      <a:endParaRPr lang="en-US" sz="1050" b="1" i="0" u="none" strike="noStrike" dirty="0">
                        <a:solidFill>
                          <a:srgbClr val="FFFFFF"/>
                        </a:solidFill>
                        <a:effectLst/>
                        <a:latin typeface="MS Sans Serif"/>
                      </a:endParaRPr>
                    </a:p>
                  </a:txBody>
                  <a:tcPr marL="4936" marR="4936" marT="4936" marB="0" anchor="b"/>
                </a:tc>
                <a:extLst>
                  <a:ext uri="{0D108BD9-81ED-4DB2-BD59-A6C34878D82A}">
                    <a16:rowId xmlns:a16="http://schemas.microsoft.com/office/drawing/2014/main" val="4247452984"/>
                  </a:ext>
                </a:extLst>
              </a:tr>
              <a:tr h="161105">
                <a:tc>
                  <a:txBody>
                    <a:bodyPr/>
                    <a:lstStyle/>
                    <a:p>
                      <a:pPr algn="l" fontAlgn="b"/>
                      <a:r>
                        <a:rPr lang="en-US" sz="1050" u="none" strike="noStrike">
                          <a:effectLst/>
                        </a:rPr>
                        <a:t>Ontario</a:t>
                      </a:r>
                      <a:endParaRPr lang="en-US" sz="1050" b="0" i="0" u="none" strike="noStrike">
                        <a:solidFill>
                          <a:srgbClr val="FFFFFF"/>
                        </a:solidFill>
                        <a:effectLst/>
                        <a:latin typeface="MS Sans Serif"/>
                      </a:endParaRPr>
                    </a:p>
                  </a:txBody>
                  <a:tcPr marL="4936" marR="4936" marT="4936" marB="0" anchor="b"/>
                </a:tc>
                <a:tc>
                  <a:txBody>
                    <a:bodyPr/>
                    <a:lstStyle/>
                    <a:p>
                      <a:pPr algn="r" fontAlgn="b"/>
                      <a:r>
                        <a:rPr lang="en-US" sz="1050" u="none" strike="noStrike">
                          <a:effectLst/>
                        </a:rPr>
                        <a:t>20.54%</a:t>
                      </a:r>
                      <a:endParaRPr lang="en-US" sz="1050" b="0" i="0" u="none" strike="noStrike">
                        <a:solidFill>
                          <a:srgbClr val="FFFFFF"/>
                        </a:solidFill>
                        <a:effectLst/>
                        <a:latin typeface="MS Sans Serif"/>
                      </a:endParaRPr>
                    </a:p>
                  </a:txBody>
                  <a:tcPr marL="4936" marR="4936" marT="4936" marB="0" anchor="b"/>
                </a:tc>
                <a:extLst>
                  <a:ext uri="{0D108BD9-81ED-4DB2-BD59-A6C34878D82A}">
                    <a16:rowId xmlns:a16="http://schemas.microsoft.com/office/drawing/2014/main" val="2241291290"/>
                  </a:ext>
                </a:extLst>
              </a:tr>
              <a:tr h="161105">
                <a:tc>
                  <a:txBody>
                    <a:bodyPr/>
                    <a:lstStyle/>
                    <a:p>
                      <a:pPr algn="l" fontAlgn="b"/>
                      <a:r>
                        <a:rPr lang="en-US" sz="1050" u="none" strike="noStrike">
                          <a:effectLst/>
                        </a:rPr>
                        <a:t>Alejandro Grove</a:t>
                      </a:r>
                      <a:endParaRPr lang="en-US" sz="1050" b="0" i="0" u="none" strike="noStrike">
                        <a:solidFill>
                          <a:srgbClr val="000000"/>
                        </a:solidFill>
                        <a:effectLst/>
                        <a:latin typeface="MS Sans Serif"/>
                      </a:endParaRPr>
                    </a:p>
                  </a:txBody>
                  <a:tcPr marL="74037" marR="4936" marT="4936" marB="0" anchor="b"/>
                </a:tc>
                <a:tc>
                  <a:txBody>
                    <a:bodyPr/>
                    <a:lstStyle/>
                    <a:p>
                      <a:pPr algn="r" fontAlgn="b"/>
                      <a:r>
                        <a:rPr lang="en-US" sz="1050" u="none" strike="noStrike">
                          <a:effectLst/>
                        </a:rPr>
                        <a:t>0.56%</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2935438916"/>
                  </a:ext>
                </a:extLst>
              </a:tr>
              <a:tr h="161105">
                <a:tc>
                  <a:txBody>
                    <a:bodyPr/>
                    <a:lstStyle/>
                    <a:p>
                      <a:pPr algn="l" fontAlgn="b"/>
                      <a:r>
                        <a:rPr lang="en-US" sz="1050" u="none" strike="noStrike">
                          <a:effectLst/>
                        </a:rPr>
                        <a:t>Consumer</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0.19%</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3221716378"/>
                  </a:ext>
                </a:extLst>
              </a:tr>
              <a:tr h="161105">
                <a:tc>
                  <a:txBody>
                    <a:bodyPr/>
                    <a:lstStyle/>
                    <a:p>
                      <a:pPr algn="l" fontAlgn="b"/>
                      <a:r>
                        <a:rPr lang="en-US" sz="1050" u="none" strike="noStrike">
                          <a:effectLst/>
                        </a:rPr>
                        <a:t>Corporate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0.37%</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898405276"/>
                  </a:ext>
                </a:extLst>
              </a:tr>
              <a:tr h="161105">
                <a:tc>
                  <a:txBody>
                    <a:bodyPr/>
                    <a:lstStyle/>
                    <a:p>
                      <a:pPr algn="l" fontAlgn="b"/>
                      <a:r>
                        <a:rPr lang="en-US" sz="1050" u="none" strike="noStrike">
                          <a:effectLst/>
                        </a:rPr>
                        <a:t>John Lucas</a:t>
                      </a:r>
                      <a:endParaRPr lang="en-US" sz="1050" b="0" i="0" u="none" strike="noStrike">
                        <a:solidFill>
                          <a:srgbClr val="000000"/>
                        </a:solidFill>
                        <a:effectLst/>
                        <a:latin typeface="MS Sans Serif"/>
                      </a:endParaRPr>
                    </a:p>
                  </a:txBody>
                  <a:tcPr marL="74037" marR="4936" marT="4936" marB="0" anchor="b"/>
                </a:tc>
                <a:tc>
                  <a:txBody>
                    <a:bodyPr/>
                    <a:lstStyle/>
                    <a:p>
                      <a:pPr algn="r" fontAlgn="b"/>
                      <a:r>
                        <a:rPr lang="en-US" sz="1050" u="none" strike="noStrike">
                          <a:effectLst/>
                        </a:rPr>
                        <a:t>0.53%</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1251947825"/>
                  </a:ext>
                </a:extLst>
              </a:tr>
              <a:tr h="161105">
                <a:tc>
                  <a:txBody>
                    <a:bodyPr/>
                    <a:lstStyle/>
                    <a:p>
                      <a:pPr algn="l" fontAlgn="b"/>
                      <a:r>
                        <a:rPr lang="en-US" sz="1050" u="none" strike="noStrike">
                          <a:effectLst/>
                        </a:rPr>
                        <a:t>Corporate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0.05%</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1325291600"/>
                  </a:ext>
                </a:extLst>
              </a:tr>
              <a:tr h="161105">
                <a:tc>
                  <a:txBody>
                    <a:bodyPr/>
                    <a:lstStyle/>
                    <a:p>
                      <a:pPr algn="l" fontAlgn="b"/>
                      <a:r>
                        <a:rPr lang="en-US" sz="1050" u="none" strike="noStrike">
                          <a:effectLst/>
                        </a:rPr>
                        <a:t>Small Business</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0.48%</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3075569919"/>
                  </a:ext>
                </a:extLst>
              </a:tr>
              <a:tr h="161105">
                <a:tc>
                  <a:txBody>
                    <a:bodyPr/>
                    <a:lstStyle/>
                    <a:p>
                      <a:pPr algn="l" fontAlgn="b"/>
                      <a:r>
                        <a:rPr lang="en-US" sz="1050" u="none" strike="noStrike">
                          <a:effectLst/>
                        </a:rPr>
                        <a:t>Philip Brown</a:t>
                      </a:r>
                      <a:endParaRPr lang="en-US" sz="1050" b="0" i="0" u="none" strike="noStrike">
                        <a:solidFill>
                          <a:srgbClr val="000000"/>
                        </a:solidFill>
                        <a:effectLst/>
                        <a:latin typeface="MS Sans Serif"/>
                      </a:endParaRPr>
                    </a:p>
                  </a:txBody>
                  <a:tcPr marL="74037" marR="4936" marT="4936" marB="0" anchor="b"/>
                </a:tc>
                <a:tc>
                  <a:txBody>
                    <a:bodyPr/>
                    <a:lstStyle/>
                    <a:p>
                      <a:pPr algn="r" fontAlgn="b"/>
                      <a:r>
                        <a:rPr lang="en-US" sz="1050" u="none" strike="noStrike">
                          <a:effectLst/>
                        </a:rPr>
                        <a:t>0.41%</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1165596506"/>
                  </a:ext>
                </a:extLst>
              </a:tr>
              <a:tr h="161105">
                <a:tc>
                  <a:txBody>
                    <a:bodyPr/>
                    <a:lstStyle/>
                    <a:p>
                      <a:pPr algn="l" fontAlgn="b"/>
                      <a:r>
                        <a:rPr lang="en-US" sz="1050" u="none" strike="noStrike">
                          <a:effectLst/>
                        </a:rPr>
                        <a:t>Corporate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0.24%</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1478919497"/>
                  </a:ext>
                </a:extLst>
              </a:tr>
              <a:tr h="161105">
                <a:tc>
                  <a:txBody>
                    <a:bodyPr/>
                    <a:lstStyle/>
                    <a:p>
                      <a:pPr algn="l" fontAlgn="b"/>
                      <a:r>
                        <a:rPr lang="en-US" sz="1050" u="none" strike="noStrike">
                          <a:effectLst/>
                        </a:rPr>
                        <a:t>Home Office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0.17%</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2979763071"/>
                  </a:ext>
                </a:extLst>
              </a:tr>
              <a:tr h="161105">
                <a:tc>
                  <a:txBody>
                    <a:bodyPr/>
                    <a:lstStyle/>
                    <a:p>
                      <a:pPr algn="l" fontAlgn="b"/>
                      <a:r>
                        <a:rPr lang="en-US" sz="1050" u="none" strike="noStrike">
                          <a:effectLst/>
                        </a:rPr>
                        <a:t>Ritsa Hightower</a:t>
                      </a:r>
                      <a:endParaRPr lang="en-US" sz="1050" b="0" i="0" u="none" strike="noStrike">
                        <a:solidFill>
                          <a:srgbClr val="000000"/>
                        </a:solidFill>
                        <a:effectLst/>
                        <a:latin typeface="MS Sans Serif"/>
                      </a:endParaRPr>
                    </a:p>
                  </a:txBody>
                  <a:tcPr marL="74037" marR="4936" marT="4936" marB="0" anchor="b"/>
                </a:tc>
                <a:tc>
                  <a:txBody>
                    <a:bodyPr/>
                    <a:lstStyle/>
                    <a:p>
                      <a:pPr algn="r" fontAlgn="b"/>
                      <a:r>
                        <a:rPr lang="en-US" sz="1050" u="none" strike="noStrike">
                          <a:effectLst/>
                        </a:rPr>
                        <a:t>0.37%</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4141047941"/>
                  </a:ext>
                </a:extLst>
              </a:tr>
              <a:tr h="161105">
                <a:tc>
                  <a:txBody>
                    <a:bodyPr/>
                    <a:lstStyle/>
                    <a:p>
                      <a:pPr algn="l" fontAlgn="b"/>
                      <a:r>
                        <a:rPr lang="en-US" sz="1050" u="none" strike="noStrike">
                          <a:effectLst/>
                        </a:rPr>
                        <a:t>Corporate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0.37%</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3600357430"/>
                  </a:ext>
                </a:extLst>
              </a:tr>
              <a:tr h="161105">
                <a:tc>
                  <a:txBody>
                    <a:bodyPr/>
                    <a:lstStyle/>
                    <a:p>
                      <a:pPr algn="l" fontAlgn="b"/>
                      <a:r>
                        <a:rPr lang="en-US" sz="1050" u="none" strike="noStrike">
                          <a:effectLst/>
                        </a:rPr>
                        <a:t>Edward Nazzal</a:t>
                      </a:r>
                      <a:endParaRPr lang="en-US" sz="1050" b="0" i="0" u="none" strike="noStrike">
                        <a:solidFill>
                          <a:srgbClr val="000000"/>
                        </a:solidFill>
                        <a:effectLst/>
                        <a:latin typeface="MS Sans Serif"/>
                      </a:endParaRPr>
                    </a:p>
                  </a:txBody>
                  <a:tcPr marL="74037" marR="4936" marT="4936" marB="0" anchor="b"/>
                </a:tc>
                <a:tc>
                  <a:txBody>
                    <a:bodyPr/>
                    <a:lstStyle/>
                    <a:p>
                      <a:pPr algn="r" fontAlgn="b"/>
                      <a:r>
                        <a:rPr lang="en-US" sz="1050" u="none" strike="noStrike">
                          <a:effectLst/>
                        </a:rPr>
                        <a:t>0.37%</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1102373097"/>
                  </a:ext>
                </a:extLst>
              </a:tr>
              <a:tr h="161105">
                <a:tc>
                  <a:txBody>
                    <a:bodyPr/>
                    <a:lstStyle/>
                    <a:p>
                      <a:pPr algn="l" fontAlgn="b"/>
                      <a:r>
                        <a:rPr lang="en-US" sz="1050" u="none" strike="noStrike">
                          <a:effectLst/>
                        </a:rPr>
                        <a:t>Home Office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0.27%</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2104069803"/>
                  </a:ext>
                </a:extLst>
              </a:tr>
              <a:tr h="161105">
                <a:tc>
                  <a:txBody>
                    <a:bodyPr/>
                    <a:lstStyle/>
                    <a:p>
                      <a:pPr algn="l" fontAlgn="b"/>
                      <a:r>
                        <a:rPr lang="en-US" sz="1050" u="none" strike="noStrike">
                          <a:effectLst/>
                        </a:rPr>
                        <a:t>Small Business</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0.10%</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1534076498"/>
                  </a:ext>
                </a:extLst>
              </a:tr>
              <a:tr h="161105">
                <a:tc>
                  <a:txBody>
                    <a:bodyPr/>
                    <a:lstStyle/>
                    <a:p>
                      <a:pPr algn="l" fontAlgn="b"/>
                      <a:r>
                        <a:rPr lang="en-US" sz="1050" u="none" strike="noStrike">
                          <a:effectLst/>
                        </a:rPr>
                        <a:t>Lena Creighton</a:t>
                      </a:r>
                      <a:endParaRPr lang="en-US" sz="1050" b="0" i="0" u="none" strike="noStrike">
                        <a:solidFill>
                          <a:srgbClr val="000000"/>
                        </a:solidFill>
                        <a:effectLst/>
                        <a:latin typeface="MS Sans Serif"/>
                      </a:endParaRPr>
                    </a:p>
                  </a:txBody>
                  <a:tcPr marL="74037" marR="4936" marT="4936" marB="0" anchor="b"/>
                </a:tc>
                <a:tc>
                  <a:txBody>
                    <a:bodyPr/>
                    <a:lstStyle/>
                    <a:p>
                      <a:pPr algn="r" fontAlgn="b"/>
                      <a:r>
                        <a:rPr lang="en-US" sz="1050" u="none" strike="noStrike">
                          <a:effectLst/>
                        </a:rPr>
                        <a:t>0.32%</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3708721783"/>
                  </a:ext>
                </a:extLst>
              </a:tr>
              <a:tr h="161105">
                <a:tc>
                  <a:txBody>
                    <a:bodyPr/>
                    <a:lstStyle/>
                    <a:p>
                      <a:pPr algn="l" fontAlgn="b"/>
                      <a:r>
                        <a:rPr lang="en-US" sz="1050" u="none" strike="noStrike">
                          <a:effectLst/>
                        </a:rPr>
                        <a:t>Corporate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0.02%</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1811696907"/>
                  </a:ext>
                </a:extLst>
              </a:tr>
              <a:tr h="161105">
                <a:tc>
                  <a:txBody>
                    <a:bodyPr/>
                    <a:lstStyle/>
                    <a:p>
                      <a:pPr algn="l" fontAlgn="b"/>
                      <a:r>
                        <a:rPr lang="en-US" sz="1050" u="none" strike="noStrike">
                          <a:effectLst/>
                        </a:rPr>
                        <a:t>Home Office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0.30%</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2818163470"/>
                  </a:ext>
                </a:extLst>
              </a:tr>
              <a:tr h="161105">
                <a:tc>
                  <a:txBody>
                    <a:bodyPr/>
                    <a:lstStyle/>
                    <a:p>
                      <a:pPr algn="l" fontAlgn="b"/>
                      <a:r>
                        <a:rPr lang="en-US" sz="1050" u="none" strike="noStrike">
                          <a:effectLst/>
                        </a:rPr>
                        <a:t>Darren Budd</a:t>
                      </a:r>
                      <a:endParaRPr lang="en-US" sz="1050" b="0" i="0" u="none" strike="noStrike">
                        <a:solidFill>
                          <a:srgbClr val="000000"/>
                        </a:solidFill>
                        <a:effectLst/>
                        <a:latin typeface="MS Sans Serif"/>
                      </a:endParaRPr>
                    </a:p>
                  </a:txBody>
                  <a:tcPr marL="74037" marR="4936" marT="4936" marB="0" anchor="b"/>
                </a:tc>
                <a:tc>
                  <a:txBody>
                    <a:bodyPr/>
                    <a:lstStyle/>
                    <a:p>
                      <a:pPr algn="r" fontAlgn="b"/>
                      <a:r>
                        <a:rPr lang="en-US" sz="1050" u="none" strike="noStrike">
                          <a:effectLst/>
                        </a:rPr>
                        <a:t>0.32%</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2187463305"/>
                  </a:ext>
                </a:extLst>
              </a:tr>
              <a:tr h="161105">
                <a:tc>
                  <a:txBody>
                    <a:bodyPr/>
                    <a:lstStyle/>
                    <a:p>
                      <a:pPr algn="l" fontAlgn="b"/>
                      <a:r>
                        <a:rPr lang="en-US" sz="1050" u="none" strike="noStrike">
                          <a:effectLst/>
                        </a:rPr>
                        <a:t>Consumer</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0.18%</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2183559926"/>
                  </a:ext>
                </a:extLst>
              </a:tr>
              <a:tr h="161105">
                <a:tc>
                  <a:txBody>
                    <a:bodyPr/>
                    <a:lstStyle/>
                    <a:p>
                      <a:pPr algn="l" fontAlgn="b"/>
                      <a:r>
                        <a:rPr lang="en-US" sz="1050" u="none" strike="noStrike">
                          <a:effectLst/>
                        </a:rPr>
                        <a:t>Corporate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0.12%</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2464569912"/>
                  </a:ext>
                </a:extLst>
              </a:tr>
              <a:tr h="161105">
                <a:tc>
                  <a:txBody>
                    <a:bodyPr/>
                    <a:lstStyle/>
                    <a:p>
                      <a:pPr algn="l" fontAlgn="b"/>
                      <a:r>
                        <a:rPr lang="en-US" sz="1050" u="none" strike="noStrike">
                          <a:effectLst/>
                        </a:rPr>
                        <a:t>Home Office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0.02%</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150757357"/>
                  </a:ext>
                </a:extLst>
              </a:tr>
              <a:tr h="161105">
                <a:tc>
                  <a:txBody>
                    <a:bodyPr/>
                    <a:lstStyle/>
                    <a:p>
                      <a:pPr algn="l" fontAlgn="b"/>
                      <a:r>
                        <a:rPr lang="en-US" sz="1050" u="none" strike="noStrike">
                          <a:effectLst/>
                        </a:rPr>
                        <a:t>Victoria Wilson</a:t>
                      </a:r>
                      <a:endParaRPr lang="en-US" sz="1050" b="0" i="0" u="none" strike="noStrike">
                        <a:solidFill>
                          <a:srgbClr val="000000"/>
                        </a:solidFill>
                        <a:effectLst/>
                        <a:latin typeface="MS Sans Serif"/>
                      </a:endParaRPr>
                    </a:p>
                  </a:txBody>
                  <a:tcPr marL="74037" marR="4936" marT="4936" marB="0" anchor="b"/>
                </a:tc>
                <a:tc>
                  <a:txBody>
                    <a:bodyPr/>
                    <a:lstStyle/>
                    <a:p>
                      <a:pPr algn="r" fontAlgn="b"/>
                      <a:r>
                        <a:rPr lang="en-US" sz="1050" u="none" strike="noStrike">
                          <a:effectLst/>
                        </a:rPr>
                        <a:t>0.29%</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304232640"/>
                  </a:ext>
                </a:extLst>
              </a:tr>
              <a:tr h="161105">
                <a:tc>
                  <a:txBody>
                    <a:bodyPr/>
                    <a:lstStyle/>
                    <a:p>
                      <a:pPr algn="l" fontAlgn="b"/>
                      <a:r>
                        <a:rPr lang="en-US" sz="1050" u="none" strike="noStrike">
                          <a:effectLst/>
                        </a:rPr>
                        <a:t>Home Office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0.29%</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15606741"/>
                  </a:ext>
                </a:extLst>
              </a:tr>
              <a:tr h="161105">
                <a:tc>
                  <a:txBody>
                    <a:bodyPr/>
                    <a:lstStyle/>
                    <a:p>
                      <a:pPr algn="l" fontAlgn="b"/>
                      <a:r>
                        <a:rPr lang="en-US" sz="1050" u="none" strike="noStrike">
                          <a:effectLst/>
                        </a:rPr>
                        <a:t>Lycoris Saunders</a:t>
                      </a:r>
                      <a:endParaRPr lang="en-US" sz="1050" b="0" i="0" u="none" strike="noStrike">
                        <a:solidFill>
                          <a:srgbClr val="000000"/>
                        </a:solidFill>
                        <a:effectLst/>
                        <a:latin typeface="MS Sans Serif"/>
                      </a:endParaRPr>
                    </a:p>
                  </a:txBody>
                  <a:tcPr marL="74037" marR="4936" marT="4936" marB="0" anchor="b"/>
                </a:tc>
                <a:tc>
                  <a:txBody>
                    <a:bodyPr/>
                    <a:lstStyle/>
                    <a:p>
                      <a:pPr algn="r" fontAlgn="b"/>
                      <a:r>
                        <a:rPr lang="en-US" sz="1050" u="none" strike="noStrike">
                          <a:effectLst/>
                        </a:rPr>
                        <a:t>0.26%</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1891680865"/>
                  </a:ext>
                </a:extLst>
              </a:tr>
              <a:tr h="161105">
                <a:tc>
                  <a:txBody>
                    <a:bodyPr/>
                    <a:lstStyle/>
                    <a:p>
                      <a:pPr algn="l" fontAlgn="b"/>
                      <a:r>
                        <a:rPr lang="en-US" sz="1050" u="none" strike="noStrike">
                          <a:effectLst/>
                        </a:rPr>
                        <a:t>Corporate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0.24%</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3233878107"/>
                  </a:ext>
                </a:extLst>
              </a:tr>
              <a:tr h="161105">
                <a:tc>
                  <a:txBody>
                    <a:bodyPr/>
                    <a:lstStyle/>
                    <a:p>
                      <a:pPr algn="l" fontAlgn="b"/>
                      <a:r>
                        <a:rPr lang="en-US" sz="1050" u="none" strike="noStrike">
                          <a:effectLst/>
                        </a:rPr>
                        <a:t>Home Office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0.01%</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3208425901"/>
                  </a:ext>
                </a:extLst>
              </a:tr>
              <a:tr h="161105">
                <a:tc>
                  <a:txBody>
                    <a:bodyPr/>
                    <a:lstStyle/>
                    <a:p>
                      <a:pPr algn="l" fontAlgn="b"/>
                      <a:r>
                        <a:rPr lang="en-US" sz="1050" u="none" strike="noStrike">
                          <a:effectLst/>
                        </a:rPr>
                        <a:t>Pauline Chand</a:t>
                      </a:r>
                      <a:endParaRPr lang="en-US" sz="1050" b="0" i="0" u="none" strike="noStrike">
                        <a:solidFill>
                          <a:srgbClr val="000000"/>
                        </a:solidFill>
                        <a:effectLst/>
                        <a:latin typeface="MS Sans Serif"/>
                      </a:endParaRPr>
                    </a:p>
                  </a:txBody>
                  <a:tcPr marL="74037" marR="4936" marT="4936" marB="0" anchor="b"/>
                </a:tc>
                <a:tc>
                  <a:txBody>
                    <a:bodyPr/>
                    <a:lstStyle/>
                    <a:p>
                      <a:pPr algn="r" fontAlgn="b"/>
                      <a:r>
                        <a:rPr lang="en-US" sz="1050" u="none" strike="noStrike">
                          <a:effectLst/>
                        </a:rPr>
                        <a:t>0.26%</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2770145402"/>
                  </a:ext>
                </a:extLst>
              </a:tr>
              <a:tr h="161105">
                <a:tc>
                  <a:txBody>
                    <a:bodyPr/>
                    <a:lstStyle/>
                    <a:p>
                      <a:pPr algn="l" fontAlgn="b"/>
                      <a:r>
                        <a:rPr lang="en-US" sz="1050" u="none" strike="noStrike">
                          <a:effectLst/>
                        </a:rPr>
                        <a:t>Corporate</a:t>
                      </a:r>
                      <a:endParaRPr lang="en-US" sz="1050" b="0" i="0" u="none" strike="noStrike">
                        <a:solidFill>
                          <a:srgbClr val="000000"/>
                        </a:solidFill>
                        <a:effectLst/>
                        <a:latin typeface="MS Sans Serif"/>
                      </a:endParaRPr>
                    </a:p>
                  </a:txBody>
                  <a:tcPr marL="148075" marR="4936" marT="4936" marB="0" anchor="b"/>
                </a:tc>
                <a:tc>
                  <a:txBody>
                    <a:bodyPr/>
                    <a:lstStyle/>
                    <a:p>
                      <a:pPr algn="r" fontAlgn="b"/>
                      <a:r>
                        <a:rPr lang="en-US" sz="1050" u="none" strike="noStrike">
                          <a:effectLst/>
                        </a:rPr>
                        <a:t>0.11%</a:t>
                      </a:r>
                      <a:endParaRPr lang="en-US" sz="1050" b="0" i="0" u="none" strike="noStrike">
                        <a:solidFill>
                          <a:srgbClr val="000000"/>
                        </a:solidFill>
                        <a:effectLst/>
                        <a:latin typeface="MS Sans Serif"/>
                      </a:endParaRPr>
                    </a:p>
                  </a:txBody>
                  <a:tcPr marL="4936" marR="4936" marT="4936" marB="0" anchor="b"/>
                </a:tc>
                <a:extLst>
                  <a:ext uri="{0D108BD9-81ED-4DB2-BD59-A6C34878D82A}">
                    <a16:rowId xmlns:a16="http://schemas.microsoft.com/office/drawing/2014/main" val="44797921"/>
                  </a:ext>
                </a:extLst>
              </a:tr>
              <a:tr h="161105">
                <a:tc>
                  <a:txBody>
                    <a:bodyPr/>
                    <a:lstStyle/>
                    <a:p>
                      <a:pPr algn="l" fontAlgn="b"/>
                      <a:r>
                        <a:rPr lang="en-US" sz="1050" u="none" strike="noStrike" dirty="0">
                          <a:effectLst/>
                        </a:rPr>
                        <a:t>Small Business</a:t>
                      </a:r>
                      <a:endParaRPr lang="en-US" sz="1050" b="0" i="0" u="none" strike="noStrike" dirty="0">
                        <a:solidFill>
                          <a:srgbClr val="000000"/>
                        </a:solidFill>
                        <a:effectLst/>
                        <a:latin typeface="MS Sans Serif"/>
                      </a:endParaRPr>
                    </a:p>
                  </a:txBody>
                  <a:tcPr marL="148075" marR="4936" marT="4936" marB="0" anchor="b"/>
                </a:tc>
                <a:tc>
                  <a:txBody>
                    <a:bodyPr/>
                    <a:lstStyle/>
                    <a:p>
                      <a:pPr algn="r" fontAlgn="b"/>
                      <a:r>
                        <a:rPr lang="en-US" sz="1050" u="none" strike="noStrike" dirty="0">
                          <a:effectLst/>
                        </a:rPr>
                        <a:t>0.15%</a:t>
                      </a:r>
                      <a:endParaRPr lang="en-US" sz="1050" b="0" i="0" u="none" strike="noStrike" dirty="0">
                        <a:solidFill>
                          <a:srgbClr val="000000"/>
                        </a:solidFill>
                        <a:effectLst/>
                        <a:latin typeface="MS Sans Serif"/>
                      </a:endParaRPr>
                    </a:p>
                  </a:txBody>
                  <a:tcPr marL="4936" marR="4936" marT="4936" marB="0" anchor="b"/>
                </a:tc>
                <a:extLst>
                  <a:ext uri="{0D108BD9-81ED-4DB2-BD59-A6C34878D82A}">
                    <a16:rowId xmlns:a16="http://schemas.microsoft.com/office/drawing/2014/main" val="3205069288"/>
                  </a:ext>
                </a:extLst>
              </a:tr>
            </a:tbl>
          </a:graphicData>
        </a:graphic>
      </p:graphicFrame>
    </p:spTree>
    <p:extLst>
      <p:ext uri="{BB962C8B-B14F-4D97-AF65-F5344CB8AC3E}">
        <p14:creationId xmlns:p14="http://schemas.microsoft.com/office/powerpoint/2010/main" val="11195730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34328" y="67429"/>
            <a:ext cx="10272483" cy="993868"/>
          </a:xfrm>
        </p:spPr>
        <p:txBody>
          <a:bodyPr>
            <a:noAutofit/>
          </a:bodyPr>
          <a:lstStyle/>
          <a:p>
            <a:r>
              <a:rPr lang="en-US" sz="3600" b="1" dirty="0">
                <a:latin typeface="Segoe UI Light" panose="020B0502040204020203" pitchFamily="34" charset="0"/>
                <a:cs typeface="Segoe UI Light" panose="020B0502040204020203" pitchFamily="34" charset="0"/>
              </a:rPr>
              <a:t>Customer Retention: Customer Type and Location</a:t>
            </a:r>
          </a:p>
        </p:txBody>
      </p:sp>
      <p:pic>
        <p:nvPicPr>
          <p:cNvPr id="8" name="Picture 7">
            <a:extLst>
              <a:ext uri="{FF2B5EF4-FFF2-40B4-BE49-F238E27FC236}">
                <a16:creationId xmlns:a16="http://schemas.microsoft.com/office/drawing/2014/main" id="{33F2784B-54DD-40D3-B855-C295C0863E87}"/>
              </a:ext>
            </a:extLst>
          </p:cNvPr>
          <p:cNvPicPr>
            <a:picLocks noChangeAspect="1"/>
          </p:cNvPicPr>
          <p:nvPr/>
        </p:nvPicPr>
        <p:blipFill>
          <a:blip r:embed="rId2"/>
          <a:stretch>
            <a:fillRect/>
          </a:stretch>
        </p:blipFill>
        <p:spPr>
          <a:xfrm>
            <a:off x="634328" y="1388669"/>
            <a:ext cx="7826415" cy="4908435"/>
          </a:xfrm>
          <a:prstGeom prst="rect">
            <a:avLst/>
          </a:prstGeom>
        </p:spPr>
      </p:pic>
      <p:sp>
        <p:nvSpPr>
          <p:cNvPr id="9" name="Content Placeholder 17">
            <a:extLst>
              <a:ext uri="{FF2B5EF4-FFF2-40B4-BE49-F238E27FC236}">
                <a16:creationId xmlns:a16="http://schemas.microsoft.com/office/drawing/2014/main" id="{D33328CB-8B88-4F1C-AB93-09E781F37AD0}"/>
              </a:ext>
            </a:extLst>
          </p:cNvPr>
          <p:cNvSpPr txBox="1">
            <a:spLocks/>
          </p:cNvSpPr>
          <p:nvPr/>
        </p:nvSpPr>
        <p:spPr>
          <a:xfrm>
            <a:off x="8647672" y="1482796"/>
            <a:ext cx="3182968" cy="117556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sz="1800" dirty="0">
                <a:solidFill>
                  <a:prstClr val="black">
                    <a:lumMod val="75000"/>
                    <a:lumOff val="25000"/>
                  </a:prstClr>
                </a:solidFill>
                <a:latin typeface="Segoe UI" panose="020B0502040204020203" pitchFamily="34" charset="0"/>
                <a:cs typeface="Segoe UI" panose="020B0502040204020203" pitchFamily="34" charset="0"/>
              </a:rPr>
              <a:t>Cutoff profit: $5000</a:t>
            </a:r>
          </a:p>
          <a:p>
            <a:pPr marL="0" indent="0">
              <a:spcAft>
                <a:spcPts val="2000"/>
              </a:spcAft>
              <a:buNone/>
            </a:pPr>
            <a:r>
              <a:rPr lang="en-US" sz="1800" dirty="0">
                <a:solidFill>
                  <a:prstClr val="black">
                    <a:lumMod val="75000"/>
                    <a:lumOff val="25000"/>
                  </a:prstClr>
                </a:solidFill>
                <a:latin typeface="Segoe UI" panose="020B0502040204020203" pitchFamily="34" charset="0"/>
                <a:cs typeface="Segoe UI" panose="020B0502040204020203" pitchFamily="34" charset="0"/>
              </a:rPr>
              <a:t>Cutoff Order Qty: 100</a:t>
            </a:r>
          </a:p>
        </p:txBody>
      </p:sp>
    </p:spTree>
    <p:extLst>
      <p:ext uri="{BB962C8B-B14F-4D97-AF65-F5344CB8AC3E}">
        <p14:creationId xmlns:p14="http://schemas.microsoft.com/office/powerpoint/2010/main" val="18849129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35B47-A0C4-4BDB-B3E3-B7E543F8B8B6}"/>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0BE3E47F-8018-4E2A-9E09-40A232E6A6A9}"/>
              </a:ext>
            </a:extLst>
          </p:cNvPr>
          <p:cNvSpPr>
            <a:spLocks noGrp="1"/>
          </p:cNvSpPr>
          <p:nvPr>
            <p:ph sz="quarter" idx="10"/>
          </p:nvPr>
        </p:nvSpPr>
        <p:spPr/>
        <p:txBody>
          <a:bodyPr/>
          <a:lstStyle/>
          <a:p>
            <a:r>
              <a:rPr lang="en-US" dirty="0"/>
              <a:t>With our KPI being profits, we drilled down even further plotting a separate sheet for customers across different provinces with profit cutoff of 5000$ and order quantity of 100.  </a:t>
            </a:r>
            <a:endParaRPr lang="en-CA" dirty="0"/>
          </a:p>
          <a:p>
            <a:r>
              <a:rPr lang="en-CA" dirty="0"/>
              <a:t>Based on this premium customers and Normal customers are found.</a:t>
            </a:r>
            <a:endParaRPr lang="en-US" dirty="0"/>
          </a:p>
        </p:txBody>
      </p:sp>
    </p:spTree>
    <p:extLst>
      <p:ext uri="{BB962C8B-B14F-4D97-AF65-F5344CB8AC3E}">
        <p14:creationId xmlns:p14="http://schemas.microsoft.com/office/powerpoint/2010/main" val="14513187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6" y="94268"/>
            <a:ext cx="10149935" cy="993868"/>
          </a:xfrm>
        </p:spPr>
        <p:txBody>
          <a:bodyPr>
            <a:noAutofit/>
          </a:bodyPr>
          <a:lstStyle/>
          <a:p>
            <a:r>
              <a:rPr lang="en-US" sz="3600" b="1" dirty="0">
                <a:latin typeface="Segoe UI Light" panose="020B0502040204020203" pitchFamily="34" charset="0"/>
                <a:cs typeface="Segoe UI Light" panose="020B0502040204020203" pitchFamily="34" charset="0"/>
              </a:rPr>
              <a:t>Customer Retention: Shipping Delay negation</a:t>
            </a:r>
          </a:p>
        </p:txBody>
      </p:sp>
      <p:graphicFrame>
        <p:nvGraphicFramePr>
          <p:cNvPr id="2" name="Table 1">
            <a:extLst>
              <a:ext uri="{FF2B5EF4-FFF2-40B4-BE49-F238E27FC236}">
                <a16:creationId xmlns:a16="http://schemas.microsoft.com/office/drawing/2014/main" id="{19A13B62-5E00-4406-AB84-369B685CD6FF}"/>
              </a:ext>
            </a:extLst>
          </p:cNvPr>
          <p:cNvGraphicFramePr>
            <a:graphicFrameLocks noGrp="1"/>
          </p:cNvGraphicFramePr>
          <p:nvPr>
            <p:extLst>
              <p:ext uri="{D42A27DB-BD31-4B8C-83A1-F6EECF244321}">
                <p14:modId xmlns:p14="http://schemas.microsoft.com/office/powerpoint/2010/main" val="2940650683"/>
              </p:ext>
            </p:extLst>
          </p:nvPr>
        </p:nvGraphicFramePr>
        <p:xfrm>
          <a:off x="521208" y="1329179"/>
          <a:ext cx="11102041" cy="5203584"/>
        </p:xfrm>
        <a:graphic>
          <a:graphicData uri="http://schemas.openxmlformats.org/drawingml/2006/table">
            <a:tbl>
              <a:tblPr>
                <a:tableStyleId>{5C22544A-7EE6-4342-B048-85BDC9FD1C3A}</a:tableStyleId>
              </a:tblPr>
              <a:tblGrid>
                <a:gridCol w="2119262">
                  <a:extLst>
                    <a:ext uri="{9D8B030D-6E8A-4147-A177-3AD203B41FA5}">
                      <a16:colId xmlns:a16="http://schemas.microsoft.com/office/drawing/2014/main" val="1084161874"/>
                    </a:ext>
                  </a:extLst>
                </a:gridCol>
                <a:gridCol w="3106643">
                  <a:extLst>
                    <a:ext uri="{9D8B030D-6E8A-4147-A177-3AD203B41FA5}">
                      <a16:colId xmlns:a16="http://schemas.microsoft.com/office/drawing/2014/main" val="1657609998"/>
                    </a:ext>
                  </a:extLst>
                </a:gridCol>
                <a:gridCol w="2938068">
                  <a:extLst>
                    <a:ext uri="{9D8B030D-6E8A-4147-A177-3AD203B41FA5}">
                      <a16:colId xmlns:a16="http://schemas.microsoft.com/office/drawing/2014/main" val="4248245391"/>
                    </a:ext>
                  </a:extLst>
                </a:gridCol>
                <a:gridCol w="2938068">
                  <a:extLst>
                    <a:ext uri="{9D8B030D-6E8A-4147-A177-3AD203B41FA5}">
                      <a16:colId xmlns:a16="http://schemas.microsoft.com/office/drawing/2014/main" val="2345519579"/>
                    </a:ext>
                  </a:extLst>
                </a:gridCol>
              </a:tblGrid>
              <a:tr h="289088">
                <a:tc>
                  <a:txBody>
                    <a:bodyPr/>
                    <a:lstStyle/>
                    <a:p>
                      <a:pPr algn="l" fontAlgn="b"/>
                      <a:r>
                        <a:rPr lang="en-US" sz="1600" u="none" strike="noStrike">
                          <a:effectLst/>
                        </a:rPr>
                        <a:t>Order Priority</a:t>
                      </a:r>
                      <a:endParaRPr lang="en-US" sz="1600" b="1" i="0" u="none" strike="noStrike">
                        <a:solidFill>
                          <a:srgbClr val="000000"/>
                        </a:solidFill>
                        <a:effectLst/>
                        <a:latin typeface="MS Sans Serif"/>
                      </a:endParaRPr>
                    </a:p>
                  </a:txBody>
                  <a:tcPr marL="4790" marR="4790" marT="4790" marB="0" anchor="b"/>
                </a:tc>
                <a:tc>
                  <a:txBody>
                    <a:bodyPr/>
                    <a:lstStyle/>
                    <a:p>
                      <a:pPr algn="l" fontAlgn="b"/>
                      <a:r>
                        <a:rPr lang="en-US" sz="1600" u="none" strike="noStrike" dirty="0">
                          <a:effectLst/>
                        </a:rPr>
                        <a:t>Max no of Days to deliver</a:t>
                      </a:r>
                      <a:endParaRPr lang="en-US" sz="1600" b="1" i="0" u="none" strike="noStrike" dirty="0">
                        <a:solidFill>
                          <a:srgbClr val="000000"/>
                        </a:solidFill>
                        <a:effectLst/>
                        <a:latin typeface="MS Sans Serif"/>
                      </a:endParaRPr>
                    </a:p>
                  </a:txBody>
                  <a:tcPr marL="4790" marR="4790" marT="4790" marB="0" anchor="b"/>
                </a:tc>
                <a:tc>
                  <a:txBody>
                    <a:bodyPr/>
                    <a:lstStyle/>
                    <a:p>
                      <a:pPr algn="l" fontAlgn="b"/>
                      <a:r>
                        <a:rPr lang="en-US" sz="1600" u="none" strike="noStrike">
                          <a:effectLst/>
                        </a:rPr>
                        <a:t>Average Days to deliver</a:t>
                      </a:r>
                      <a:endParaRPr lang="en-US" sz="1600" b="1" i="0" u="none" strike="noStrike">
                        <a:solidFill>
                          <a:srgbClr val="000000"/>
                        </a:solidFill>
                        <a:effectLst/>
                        <a:latin typeface="MS Sans Serif"/>
                      </a:endParaRPr>
                    </a:p>
                  </a:txBody>
                  <a:tcPr marL="4790" marR="4790" marT="4790" marB="0" anchor="b"/>
                </a:tc>
                <a:tc>
                  <a:txBody>
                    <a:bodyPr/>
                    <a:lstStyle/>
                    <a:p>
                      <a:pPr algn="l" fontAlgn="b"/>
                      <a:r>
                        <a:rPr lang="en-US" sz="1600" u="none" strike="noStrike">
                          <a:effectLst/>
                        </a:rPr>
                        <a:t>Average Order Quantity</a:t>
                      </a:r>
                      <a:endParaRPr lang="en-US" sz="1600" b="1" i="0" u="none" strike="noStrike">
                        <a:solidFill>
                          <a:srgbClr val="000000"/>
                        </a:solidFill>
                        <a:effectLst/>
                        <a:latin typeface="MS Sans Serif"/>
                      </a:endParaRPr>
                    </a:p>
                  </a:txBody>
                  <a:tcPr marL="4790" marR="4790" marT="4790" marB="0" anchor="b"/>
                </a:tc>
                <a:extLst>
                  <a:ext uri="{0D108BD9-81ED-4DB2-BD59-A6C34878D82A}">
                    <a16:rowId xmlns:a16="http://schemas.microsoft.com/office/drawing/2014/main" val="2883678627"/>
                  </a:ext>
                </a:extLst>
              </a:tr>
              <a:tr h="289088">
                <a:tc>
                  <a:txBody>
                    <a:bodyPr/>
                    <a:lstStyle/>
                    <a:p>
                      <a:pPr algn="l" fontAlgn="b"/>
                      <a:r>
                        <a:rPr lang="en-US" sz="1600" u="none" strike="noStrike" dirty="0">
                          <a:solidFill>
                            <a:srgbClr val="FF0000"/>
                          </a:solidFill>
                          <a:effectLst/>
                        </a:rPr>
                        <a:t>Critical</a:t>
                      </a:r>
                      <a:endParaRPr lang="en-US" sz="1600" b="1" i="0" u="none" strike="noStrike" dirty="0">
                        <a:solidFill>
                          <a:srgbClr val="FF0000"/>
                        </a:solidFill>
                        <a:effectLst/>
                        <a:latin typeface="MS Sans Serif"/>
                      </a:endParaRPr>
                    </a:p>
                  </a:txBody>
                  <a:tcPr marL="4790" marR="4790" marT="4790" marB="0" anchor="b"/>
                </a:tc>
                <a:tc>
                  <a:txBody>
                    <a:bodyPr/>
                    <a:lstStyle/>
                    <a:p>
                      <a:pPr algn="r" fontAlgn="b"/>
                      <a:r>
                        <a:rPr lang="en-US" sz="1600" u="none" strike="noStrike">
                          <a:effectLst/>
                        </a:rPr>
                        <a:t>84</a:t>
                      </a:r>
                      <a:endParaRPr lang="en-US" sz="1600" b="1" i="0" u="none" strike="noStrike">
                        <a:solidFill>
                          <a:srgbClr val="000000"/>
                        </a:solidFill>
                        <a:effectLst/>
                        <a:latin typeface="MS Sans Serif"/>
                      </a:endParaRPr>
                    </a:p>
                  </a:txBody>
                  <a:tcPr marL="4790" marR="4790" marT="4790" marB="0" anchor="b"/>
                </a:tc>
                <a:tc>
                  <a:txBody>
                    <a:bodyPr/>
                    <a:lstStyle/>
                    <a:p>
                      <a:pPr algn="r" fontAlgn="b"/>
                      <a:r>
                        <a:rPr lang="en-US" sz="1600" u="none" strike="noStrike">
                          <a:effectLst/>
                        </a:rPr>
                        <a:t>2</a:t>
                      </a:r>
                      <a:endParaRPr lang="en-US" sz="1600" b="1" i="0" u="none" strike="noStrike">
                        <a:solidFill>
                          <a:srgbClr val="000000"/>
                        </a:solidFill>
                        <a:effectLst/>
                        <a:latin typeface="MS Sans Serif"/>
                      </a:endParaRPr>
                    </a:p>
                  </a:txBody>
                  <a:tcPr marL="4790" marR="4790" marT="4790" marB="0" anchor="b"/>
                </a:tc>
                <a:tc>
                  <a:txBody>
                    <a:bodyPr/>
                    <a:lstStyle/>
                    <a:p>
                      <a:pPr algn="r" fontAlgn="b"/>
                      <a:r>
                        <a:rPr lang="en-US" sz="1600" u="none" strike="noStrike">
                          <a:effectLst/>
                        </a:rPr>
                        <a:t>25</a:t>
                      </a:r>
                      <a:endParaRPr lang="en-US" sz="1600" b="1" i="0" u="none" strike="noStrike">
                        <a:solidFill>
                          <a:srgbClr val="000000"/>
                        </a:solidFill>
                        <a:effectLst/>
                        <a:latin typeface="MS Sans Serif"/>
                      </a:endParaRPr>
                    </a:p>
                  </a:txBody>
                  <a:tcPr marL="4790" marR="4790" marT="4790" marB="0" anchor="b"/>
                </a:tc>
                <a:extLst>
                  <a:ext uri="{0D108BD9-81ED-4DB2-BD59-A6C34878D82A}">
                    <a16:rowId xmlns:a16="http://schemas.microsoft.com/office/drawing/2014/main" val="1304506017"/>
                  </a:ext>
                </a:extLst>
              </a:tr>
              <a:tr h="289088">
                <a:tc>
                  <a:txBody>
                    <a:bodyPr/>
                    <a:lstStyle/>
                    <a:p>
                      <a:pPr algn="l" fontAlgn="b"/>
                      <a:r>
                        <a:rPr lang="en-US" sz="1600" u="none" strike="noStrike">
                          <a:effectLst/>
                        </a:rPr>
                        <a:t>Delivery Truck</a:t>
                      </a:r>
                      <a:endParaRPr lang="en-US" sz="1600" b="0" i="0" u="none" strike="noStrike">
                        <a:effectLst/>
                        <a:latin typeface="MS Sans Serif"/>
                      </a:endParaRPr>
                    </a:p>
                  </a:txBody>
                  <a:tcPr marL="71851" marR="4790" marT="4790" marB="0" anchor="b"/>
                </a:tc>
                <a:tc>
                  <a:txBody>
                    <a:bodyPr/>
                    <a:lstStyle/>
                    <a:p>
                      <a:pPr algn="r" fontAlgn="b"/>
                      <a:r>
                        <a:rPr lang="en-US" sz="1600" u="none" strike="noStrike">
                          <a:effectLst/>
                        </a:rPr>
                        <a:t>5</a:t>
                      </a:r>
                      <a:endParaRPr lang="en-US" sz="1600" b="0" i="0" u="none" strike="noStrike">
                        <a:effectLst/>
                        <a:latin typeface="MS Sans Serif"/>
                      </a:endParaRPr>
                    </a:p>
                  </a:txBody>
                  <a:tcPr marL="4790" marR="4790" marT="4790" marB="0" anchor="b"/>
                </a:tc>
                <a:tc>
                  <a:txBody>
                    <a:bodyPr/>
                    <a:lstStyle/>
                    <a:p>
                      <a:pPr algn="r" fontAlgn="b"/>
                      <a:r>
                        <a:rPr lang="en-US" sz="1600" u="none" strike="noStrike" dirty="0">
                          <a:effectLst/>
                        </a:rPr>
                        <a:t>1</a:t>
                      </a:r>
                      <a:endParaRPr lang="en-US" sz="1600" b="0" i="0" u="none" strike="noStrike" dirty="0">
                        <a:effectLst/>
                        <a:latin typeface="MS Sans Serif"/>
                      </a:endParaRPr>
                    </a:p>
                  </a:txBody>
                  <a:tcPr marL="4790" marR="4790" marT="4790" marB="0" anchor="b"/>
                </a:tc>
                <a:tc>
                  <a:txBody>
                    <a:bodyPr/>
                    <a:lstStyle/>
                    <a:p>
                      <a:pPr algn="r" fontAlgn="b"/>
                      <a:r>
                        <a:rPr lang="en-US" sz="1600" u="none" strike="noStrike">
                          <a:effectLst/>
                        </a:rPr>
                        <a:t>25</a:t>
                      </a:r>
                      <a:endParaRPr lang="en-US" sz="1600" b="0" i="0" u="none" strike="noStrike">
                        <a:effectLst/>
                        <a:latin typeface="MS Sans Serif"/>
                      </a:endParaRPr>
                    </a:p>
                  </a:txBody>
                  <a:tcPr marL="4790" marR="4790" marT="4790" marB="0" anchor="b"/>
                </a:tc>
                <a:extLst>
                  <a:ext uri="{0D108BD9-81ED-4DB2-BD59-A6C34878D82A}">
                    <a16:rowId xmlns:a16="http://schemas.microsoft.com/office/drawing/2014/main" val="2716359508"/>
                  </a:ext>
                </a:extLst>
              </a:tr>
              <a:tr h="289088">
                <a:tc>
                  <a:txBody>
                    <a:bodyPr/>
                    <a:lstStyle/>
                    <a:p>
                      <a:pPr algn="l" fontAlgn="b"/>
                      <a:r>
                        <a:rPr lang="en-US" sz="1600" u="none" strike="noStrike">
                          <a:effectLst/>
                        </a:rPr>
                        <a:t>Express Air</a:t>
                      </a:r>
                      <a:endParaRPr lang="en-US" sz="1600" b="0" i="0" u="none" strike="noStrike">
                        <a:effectLst/>
                        <a:latin typeface="MS Sans Serif"/>
                      </a:endParaRPr>
                    </a:p>
                  </a:txBody>
                  <a:tcPr marL="71851" marR="4790" marT="4790" marB="0" anchor="b"/>
                </a:tc>
                <a:tc>
                  <a:txBody>
                    <a:bodyPr/>
                    <a:lstStyle/>
                    <a:p>
                      <a:pPr algn="r" fontAlgn="b"/>
                      <a:r>
                        <a:rPr lang="en-US" sz="1600" u="none" strike="noStrike">
                          <a:effectLst/>
                        </a:rPr>
                        <a:t>3</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1</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25</a:t>
                      </a:r>
                      <a:endParaRPr lang="en-US" sz="1600" b="0" i="0" u="none" strike="noStrike">
                        <a:effectLst/>
                        <a:latin typeface="MS Sans Serif"/>
                      </a:endParaRPr>
                    </a:p>
                  </a:txBody>
                  <a:tcPr marL="4790" marR="4790" marT="4790" marB="0" anchor="b"/>
                </a:tc>
                <a:extLst>
                  <a:ext uri="{0D108BD9-81ED-4DB2-BD59-A6C34878D82A}">
                    <a16:rowId xmlns:a16="http://schemas.microsoft.com/office/drawing/2014/main" val="2142299236"/>
                  </a:ext>
                </a:extLst>
              </a:tr>
              <a:tr h="289088">
                <a:tc>
                  <a:txBody>
                    <a:bodyPr/>
                    <a:lstStyle/>
                    <a:p>
                      <a:pPr algn="l" fontAlgn="b"/>
                      <a:r>
                        <a:rPr lang="en-US" sz="1600" u="none" strike="noStrike">
                          <a:effectLst/>
                        </a:rPr>
                        <a:t>Regular Air</a:t>
                      </a:r>
                      <a:endParaRPr lang="en-US" sz="1600" b="0" i="0" u="none" strike="noStrike">
                        <a:effectLst/>
                        <a:latin typeface="MS Sans Serif"/>
                      </a:endParaRPr>
                    </a:p>
                  </a:txBody>
                  <a:tcPr marL="71851" marR="4790" marT="4790" marB="0" anchor="b"/>
                </a:tc>
                <a:tc>
                  <a:txBody>
                    <a:bodyPr/>
                    <a:lstStyle/>
                    <a:p>
                      <a:pPr algn="r" fontAlgn="b"/>
                      <a:r>
                        <a:rPr lang="en-US" sz="1600" u="none" strike="noStrike" dirty="0">
                          <a:effectLst/>
                        </a:rPr>
                        <a:t>84</a:t>
                      </a:r>
                      <a:endParaRPr lang="en-US" sz="1600" b="0" i="0" u="none" strike="noStrike" dirty="0">
                        <a:effectLst/>
                        <a:latin typeface="MS Sans Serif"/>
                      </a:endParaRPr>
                    </a:p>
                  </a:txBody>
                  <a:tcPr marL="4790" marR="4790" marT="4790" marB="0" anchor="b"/>
                </a:tc>
                <a:tc>
                  <a:txBody>
                    <a:bodyPr/>
                    <a:lstStyle/>
                    <a:p>
                      <a:pPr algn="r" fontAlgn="b"/>
                      <a:r>
                        <a:rPr lang="en-US" sz="1600" u="none" strike="noStrike">
                          <a:effectLst/>
                        </a:rPr>
                        <a:t>2</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26</a:t>
                      </a:r>
                      <a:endParaRPr lang="en-US" sz="1600" b="0" i="0" u="none" strike="noStrike">
                        <a:effectLst/>
                        <a:latin typeface="MS Sans Serif"/>
                      </a:endParaRPr>
                    </a:p>
                  </a:txBody>
                  <a:tcPr marL="4790" marR="4790" marT="4790" marB="0" anchor="b"/>
                </a:tc>
                <a:extLst>
                  <a:ext uri="{0D108BD9-81ED-4DB2-BD59-A6C34878D82A}">
                    <a16:rowId xmlns:a16="http://schemas.microsoft.com/office/drawing/2014/main" val="3917407017"/>
                  </a:ext>
                </a:extLst>
              </a:tr>
              <a:tr h="289088">
                <a:tc>
                  <a:txBody>
                    <a:bodyPr/>
                    <a:lstStyle/>
                    <a:p>
                      <a:pPr algn="l" fontAlgn="b"/>
                      <a:r>
                        <a:rPr lang="en-US" sz="1600" u="none" strike="noStrike" dirty="0">
                          <a:solidFill>
                            <a:srgbClr val="FF0000"/>
                          </a:solidFill>
                          <a:effectLst/>
                        </a:rPr>
                        <a:t>High</a:t>
                      </a:r>
                      <a:endParaRPr lang="en-US" sz="1600" b="1" i="0" u="none" strike="noStrike" dirty="0">
                        <a:solidFill>
                          <a:srgbClr val="FF0000"/>
                        </a:solidFill>
                        <a:effectLst/>
                        <a:latin typeface="MS Sans Serif"/>
                      </a:endParaRPr>
                    </a:p>
                  </a:txBody>
                  <a:tcPr marL="4790" marR="4790" marT="4790" marB="0" anchor="b"/>
                </a:tc>
                <a:tc>
                  <a:txBody>
                    <a:bodyPr/>
                    <a:lstStyle/>
                    <a:p>
                      <a:pPr algn="r" fontAlgn="b"/>
                      <a:r>
                        <a:rPr lang="en-US" sz="1600" u="none" strike="noStrike">
                          <a:effectLst/>
                        </a:rPr>
                        <a:t>3</a:t>
                      </a:r>
                      <a:endParaRPr lang="en-US" sz="1600" b="1" i="0" u="none" strike="noStrike">
                        <a:solidFill>
                          <a:srgbClr val="000000"/>
                        </a:solidFill>
                        <a:effectLst/>
                        <a:latin typeface="MS Sans Serif"/>
                      </a:endParaRPr>
                    </a:p>
                  </a:txBody>
                  <a:tcPr marL="4790" marR="4790" marT="4790" marB="0" anchor="b"/>
                </a:tc>
                <a:tc>
                  <a:txBody>
                    <a:bodyPr/>
                    <a:lstStyle/>
                    <a:p>
                      <a:pPr algn="r" fontAlgn="b"/>
                      <a:r>
                        <a:rPr lang="en-US" sz="1600" u="none" strike="noStrike">
                          <a:effectLst/>
                        </a:rPr>
                        <a:t>1</a:t>
                      </a:r>
                      <a:endParaRPr lang="en-US" sz="1600" b="1" i="0" u="none" strike="noStrike">
                        <a:solidFill>
                          <a:srgbClr val="000000"/>
                        </a:solidFill>
                        <a:effectLst/>
                        <a:latin typeface="MS Sans Serif"/>
                      </a:endParaRPr>
                    </a:p>
                  </a:txBody>
                  <a:tcPr marL="4790" marR="4790" marT="4790" marB="0" anchor="b"/>
                </a:tc>
                <a:tc>
                  <a:txBody>
                    <a:bodyPr/>
                    <a:lstStyle/>
                    <a:p>
                      <a:pPr algn="r" fontAlgn="b"/>
                      <a:r>
                        <a:rPr lang="en-US" sz="1600" u="none" strike="noStrike">
                          <a:effectLst/>
                        </a:rPr>
                        <a:t>26</a:t>
                      </a:r>
                      <a:endParaRPr lang="en-US" sz="1600" b="1" i="0" u="none" strike="noStrike">
                        <a:solidFill>
                          <a:srgbClr val="000000"/>
                        </a:solidFill>
                        <a:effectLst/>
                        <a:latin typeface="MS Sans Serif"/>
                      </a:endParaRPr>
                    </a:p>
                  </a:txBody>
                  <a:tcPr marL="4790" marR="4790" marT="4790" marB="0" anchor="b"/>
                </a:tc>
                <a:extLst>
                  <a:ext uri="{0D108BD9-81ED-4DB2-BD59-A6C34878D82A}">
                    <a16:rowId xmlns:a16="http://schemas.microsoft.com/office/drawing/2014/main" val="3322443841"/>
                  </a:ext>
                </a:extLst>
              </a:tr>
              <a:tr h="289088">
                <a:tc>
                  <a:txBody>
                    <a:bodyPr/>
                    <a:lstStyle/>
                    <a:p>
                      <a:pPr algn="l" fontAlgn="b"/>
                      <a:r>
                        <a:rPr lang="en-US" sz="1600" u="none" strike="noStrike">
                          <a:effectLst/>
                        </a:rPr>
                        <a:t>Delivery Truck</a:t>
                      </a:r>
                      <a:endParaRPr lang="en-US" sz="1600" b="0" i="0" u="none" strike="noStrike">
                        <a:effectLst/>
                        <a:latin typeface="MS Sans Serif"/>
                      </a:endParaRPr>
                    </a:p>
                  </a:txBody>
                  <a:tcPr marL="71851" marR="4790" marT="4790" marB="0" anchor="b"/>
                </a:tc>
                <a:tc>
                  <a:txBody>
                    <a:bodyPr/>
                    <a:lstStyle/>
                    <a:p>
                      <a:pPr algn="r" fontAlgn="b"/>
                      <a:r>
                        <a:rPr lang="en-US" sz="1600" u="none" strike="noStrike">
                          <a:effectLst/>
                        </a:rPr>
                        <a:t>3</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1</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25</a:t>
                      </a:r>
                      <a:endParaRPr lang="en-US" sz="1600" b="0" i="0" u="none" strike="noStrike">
                        <a:effectLst/>
                        <a:latin typeface="MS Sans Serif"/>
                      </a:endParaRPr>
                    </a:p>
                  </a:txBody>
                  <a:tcPr marL="4790" marR="4790" marT="4790" marB="0" anchor="b"/>
                </a:tc>
                <a:extLst>
                  <a:ext uri="{0D108BD9-81ED-4DB2-BD59-A6C34878D82A}">
                    <a16:rowId xmlns:a16="http://schemas.microsoft.com/office/drawing/2014/main" val="1553483498"/>
                  </a:ext>
                </a:extLst>
              </a:tr>
              <a:tr h="289088">
                <a:tc>
                  <a:txBody>
                    <a:bodyPr/>
                    <a:lstStyle/>
                    <a:p>
                      <a:pPr algn="l" fontAlgn="b"/>
                      <a:r>
                        <a:rPr lang="en-US" sz="1600" u="none" strike="noStrike">
                          <a:effectLst/>
                        </a:rPr>
                        <a:t>Express Air</a:t>
                      </a:r>
                      <a:endParaRPr lang="en-US" sz="1600" b="0" i="0" u="none" strike="noStrike">
                        <a:effectLst/>
                        <a:latin typeface="MS Sans Serif"/>
                      </a:endParaRPr>
                    </a:p>
                  </a:txBody>
                  <a:tcPr marL="71851" marR="4790" marT="4790" marB="0" anchor="b"/>
                </a:tc>
                <a:tc>
                  <a:txBody>
                    <a:bodyPr/>
                    <a:lstStyle/>
                    <a:p>
                      <a:pPr algn="r" fontAlgn="b"/>
                      <a:r>
                        <a:rPr lang="en-US" sz="1600" u="none" strike="noStrike">
                          <a:effectLst/>
                        </a:rPr>
                        <a:t>3</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1</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25</a:t>
                      </a:r>
                      <a:endParaRPr lang="en-US" sz="1600" b="0" i="0" u="none" strike="noStrike">
                        <a:effectLst/>
                        <a:latin typeface="MS Sans Serif"/>
                      </a:endParaRPr>
                    </a:p>
                  </a:txBody>
                  <a:tcPr marL="4790" marR="4790" marT="4790" marB="0" anchor="b"/>
                </a:tc>
                <a:extLst>
                  <a:ext uri="{0D108BD9-81ED-4DB2-BD59-A6C34878D82A}">
                    <a16:rowId xmlns:a16="http://schemas.microsoft.com/office/drawing/2014/main" val="2033191036"/>
                  </a:ext>
                </a:extLst>
              </a:tr>
              <a:tr h="289088">
                <a:tc>
                  <a:txBody>
                    <a:bodyPr/>
                    <a:lstStyle/>
                    <a:p>
                      <a:pPr algn="l" fontAlgn="b"/>
                      <a:r>
                        <a:rPr lang="en-US" sz="1600" u="none" strike="noStrike">
                          <a:effectLst/>
                        </a:rPr>
                        <a:t>Regular Air</a:t>
                      </a:r>
                      <a:endParaRPr lang="en-US" sz="1600" b="0" i="0" u="none" strike="noStrike">
                        <a:effectLst/>
                        <a:latin typeface="MS Sans Serif"/>
                      </a:endParaRPr>
                    </a:p>
                  </a:txBody>
                  <a:tcPr marL="71851" marR="4790" marT="4790" marB="0" anchor="b"/>
                </a:tc>
                <a:tc>
                  <a:txBody>
                    <a:bodyPr/>
                    <a:lstStyle/>
                    <a:p>
                      <a:pPr algn="r" fontAlgn="b"/>
                      <a:r>
                        <a:rPr lang="en-US" sz="1600" u="none" strike="noStrike">
                          <a:effectLst/>
                        </a:rPr>
                        <a:t>3</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1</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26</a:t>
                      </a:r>
                      <a:endParaRPr lang="en-US" sz="1600" b="0" i="0" u="none" strike="noStrike">
                        <a:effectLst/>
                        <a:latin typeface="MS Sans Serif"/>
                      </a:endParaRPr>
                    </a:p>
                  </a:txBody>
                  <a:tcPr marL="4790" marR="4790" marT="4790" marB="0" anchor="b"/>
                </a:tc>
                <a:extLst>
                  <a:ext uri="{0D108BD9-81ED-4DB2-BD59-A6C34878D82A}">
                    <a16:rowId xmlns:a16="http://schemas.microsoft.com/office/drawing/2014/main" val="1809442984"/>
                  </a:ext>
                </a:extLst>
              </a:tr>
              <a:tr h="289088">
                <a:tc>
                  <a:txBody>
                    <a:bodyPr/>
                    <a:lstStyle/>
                    <a:p>
                      <a:pPr algn="l" fontAlgn="b"/>
                      <a:r>
                        <a:rPr lang="en-US" sz="1600" u="none" strike="noStrike" dirty="0">
                          <a:solidFill>
                            <a:srgbClr val="FF0000"/>
                          </a:solidFill>
                          <a:effectLst/>
                        </a:rPr>
                        <a:t>Low</a:t>
                      </a:r>
                      <a:endParaRPr lang="en-US" sz="1600" b="1" i="0" u="none" strike="noStrike" dirty="0">
                        <a:solidFill>
                          <a:srgbClr val="FF0000"/>
                        </a:solidFill>
                        <a:effectLst/>
                        <a:latin typeface="MS Sans Serif"/>
                      </a:endParaRPr>
                    </a:p>
                  </a:txBody>
                  <a:tcPr marL="4790" marR="4790" marT="4790" marB="0" anchor="b"/>
                </a:tc>
                <a:tc>
                  <a:txBody>
                    <a:bodyPr/>
                    <a:lstStyle/>
                    <a:p>
                      <a:pPr algn="r" fontAlgn="b"/>
                      <a:r>
                        <a:rPr lang="en-US" sz="1600" u="none" strike="noStrike">
                          <a:effectLst/>
                        </a:rPr>
                        <a:t>92</a:t>
                      </a:r>
                      <a:endParaRPr lang="en-US" sz="1600" b="1" i="0" u="none" strike="noStrike">
                        <a:solidFill>
                          <a:srgbClr val="000000"/>
                        </a:solidFill>
                        <a:effectLst/>
                        <a:latin typeface="MS Sans Serif"/>
                      </a:endParaRPr>
                    </a:p>
                  </a:txBody>
                  <a:tcPr marL="4790" marR="4790" marT="4790" marB="0" anchor="b"/>
                </a:tc>
                <a:tc>
                  <a:txBody>
                    <a:bodyPr/>
                    <a:lstStyle/>
                    <a:p>
                      <a:pPr algn="r" fontAlgn="b"/>
                      <a:r>
                        <a:rPr lang="en-US" sz="1600" u="none" strike="noStrike">
                          <a:effectLst/>
                        </a:rPr>
                        <a:t>4</a:t>
                      </a:r>
                      <a:endParaRPr lang="en-US" sz="1600" b="1" i="0" u="none" strike="noStrike">
                        <a:solidFill>
                          <a:srgbClr val="000000"/>
                        </a:solidFill>
                        <a:effectLst/>
                        <a:latin typeface="MS Sans Serif"/>
                      </a:endParaRPr>
                    </a:p>
                  </a:txBody>
                  <a:tcPr marL="4790" marR="4790" marT="4790" marB="0" anchor="b"/>
                </a:tc>
                <a:tc>
                  <a:txBody>
                    <a:bodyPr/>
                    <a:lstStyle/>
                    <a:p>
                      <a:pPr algn="r" fontAlgn="b"/>
                      <a:r>
                        <a:rPr lang="en-US" sz="1600" u="none" strike="noStrike">
                          <a:effectLst/>
                        </a:rPr>
                        <a:t>26</a:t>
                      </a:r>
                      <a:endParaRPr lang="en-US" sz="1600" b="1" i="0" u="none" strike="noStrike">
                        <a:solidFill>
                          <a:srgbClr val="000000"/>
                        </a:solidFill>
                        <a:effectLst/>
                        <a:latin typeface="MS Sans Serif"/>
                      </a:endParaRPr>
                    </a:p>
                  </a:txBody>
                  <a:tcPr marL="4790" marR="4790" marT="4790" marB="0" anchor="b"/>
                </a:tc>
                <a:extLst>
                  <a:ext uri="{0D108BD9-81ED-4DB2-BD59-A6C34878D82A}">
                    <a16:rowId xmlns:a16="http://schemas.microsoft.com/office/drawing/2014/main" val="4084382092"/>
                  </a:ext>
                </a:extLst>
              </a:tr>
              <a:tr h="289088">
                <a:tc>
                  <a:txBody>
                    <a:bodyPr/>
                    <a:lstStyle/>
                    <a:p>
                      <a:pPr algn="l" fontAlgn="b"/>
                      <a:r>
                        <a:rPr lang="en-US" sz="1600" u="none" strike="noStrike">
                          <a:effectLst/>
                        </a:rPr>
                        <a:t>Delivery Truck</a:t>
                      </a:r>
                      <a:endParaRPr lang="en-US" sz="1600" b="0" i="0" u="none" strike="noStrike">
                        <a:effectLst/>
                        <a:latin typeface="MS Sans Serif"/>
                      </a:endParaRPr>
                    </a:p>
                  </a:txBody>
                  <a:tcPr marL="71851" marR="4790" marT="4790" marB="0" anchor="b"/>
                </a:tc>
                <a:tc>
                  <a:txBody>
                    <a:bodyPr/>
                    <a:lstStyle/>
                    <a:p>
                      <a:pPr algn="r" fontAlgn="b"/>
                      <a:r>
                        <a:rPr lang="en-US" sz="1600" u="none" strike="noStrike" dirty="0">
                          <a:effectLst/>
                        </a:rPr>
                        <a:t>9</a:t>
                      </a:r>
                      <a:endParaRPr lang="en-US" sz="1600" b="0" i="0" u="none" strike="noStrike" dirty="0">
                        <a:effectLst/>
                        <a:latin typeface="MS Sans Serif"/>
                      </a:endParaRPr>
                    </a:p>
                  </a:txBody>
                  <a:tcPr marL="4790" marR="4790" marT="4790" marB="0" anchor="b"/>
                </a:tc>
                <a:tc>
                  <a:txBody>
                    <a:bodyPr/>
                    <a:lstStyle/>
                    <a:p>
                      <a:pPr algn="r" fontAlgn="b"/>
                      <a:r>
                        <a:rPr lang="en-US" sz="1600" u="none" strike="noStrike">
                          <a:effectLst/>
                        </a:rPr>
                        <a:t>4</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27</a:t>
                      </a:r>
                      <a:endParaRPr lang="en-US" sz="1600" b="0" i="0" u="none" strike="noStrike">
                        <a:effectLst/>
                        <a:latin typeface="MS Sans Serif"/>
                      </a:endParaRPr>
                    </a:p>
                  </a:txBody>
                  <a:tcPr marL="4790" marR="4790" marT="4790" marB="0" anchor="b"/>
                </a:tc>
                <a:extLst>
                  <a:ext uri="{0D108BD9-81ED-4DB2-BD59-A6C34878D82A}">
                    <a16:rowId xmlns:a16="http://schemas.microsoft.com/office/drawing/2014/main" val="107628480"/>
                  </a:ext>
                </a:extLst>
              </a:tr>
              <a:tr h="289088">
                <a:tc>
                  <a:txBody>
                    <a:bodyPr/>
                    <a:lstStyle/>
                    <a:p>
                      <a:pPr algn="l" fontAlgn="b"/>
                      <a:r>
                        <a:rPr lang="en-US" sz="1600" u="none" strike="noStrike">
                          <a:effectLst/>
                        </a:rPr>
                        <a:t>Express Air</a:t>
                      </a:r>
                      <a:endParaRPr lang="en-US" sz="1600" b="0" i="0" u="none" strike="noStrike">
                        <a:effectLst/>
                        <a:latin typeface="MS Sans Serif"/>
                      </a:endParaRPr>
                    </a:p>
                  </a:txBody>
                  <a:tcPr marL="71851" marR="4790" marT="4790" marB="0" anchor="b"/>
                </a:tc>
                <a:tc>
                  <a:txBody>
                    <a:bodyPr/>
                    <a:lstStyle/>
                    <a:p>
                      <a:pPr algn="r" fontAlgn="b"/>
                      <a:r>
                        <a:rPr lang="en-US" sz="1600" u="none" strike="noStrike">
                          <a:effectLst/>
                        </a:rPr>
                        <a:t>19</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4</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27</a:t>
                      </a:r>
                      <a:endParaRPr lang="en-US" sz="1600" b="0" i="0" u="none" strike="noStrike">
                        <a:effectLst/>
                        <a:latin typeface="MS Sans Serif"/>
                      </a:endParaRPr>
                    </a:p>
                  </a:txBody>
                  <a:tcPr marL="4790" marR="4790" marT="4790" marB="0" anchor="b"/>
                </a:tc>
                <a:extLst>
                  <a:ext uri="{0D108BD9-81ED-4DB2-BD59-A6C34878D82A}">
                    <a16:rowId xmlns:a16="http://schemas.microsoft.com/office/drawing/2014/main" val="2671849046"/>
                  </a:ext>
                </a:extLst>
              </a:tr>
              <a:tr h="289088">
                <a:tc>
                  <a:txBody>
                    <a:bodyPr/>
                    <a:lstStyle/>
                    <a:p>
                      <a:pPr algn="l" fontAlgn="b"/>
                      <a:r>
                        <a:rPr lang="en-US" sz="1600" u="none" strike="noStrike">
                          <a:effectLst/>
                        </a:rPr>
                        <a:t>Regular Air</a:t>
                      </a:r>
                      <a:endParaRPr lang="en-US" sz="1600" b="0" i="0" u="none" strike="noStrike">
                        <a:effectLst/>
                        <a:latin typeface="MS Sans Serif"/>
                      </a:endParaRPr>
                    </a:p>
                  </a:txBody>
                  <a:tcPr marL="71851" marR="4790" marT="4790" marB="0" anchor="b"/>
                </a:tc>
                <a:tc>
                  <a:txBody>
                    <a:bodyPr/>
                    <a:lstStyle/>
                    <a:p>
                      <a:pPr algn="r" fontAlgn="b"/>
                      <a:r>
                        <a:rPr lang="en-US" sz="1600" u="none" strike="noStrike">
                          <a:effectLst/>
                        </a:rPr>
                        <a:t>92</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4</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26</a:t>
                      </a:r>
                      <a:endParaRPr lang="en-US" sz="1600" b="0" i="0" u="none" strike="noStrike">
                        <a:effectLst/>
                        <a:latin typeface="MS Sans Serif"/>
                      </a:endParaRPr>
                    </a:p>
                  </a:txBody>
                  <a:tcPr marL="4790" marR="4790" marT="4790" marB="0" anchor="b"/>
                </a:tc>
                <a:extLst>
                  <a:ext uri="{0D108BD9-81ED-4DB2-BD59-A6C34878D82A}">
                    <a16:rowId xmlns:a16="http://schemas.microsoft.com/office/drawing/2014/main" val="3596766641"/>
                  </a:ext>
                </a:extLst>
              </a:tr>
              <a:tr h="289088">
                <a:tc>
                  <a:txBody>
                    <a:bodyPr/>
                    <a:lstStyle/>
                    <a:p>
                      <a:pPr algn="l" fontAlgn="b"/>
                      <a:r>
                        <a:rPr lang="en-US" sz="1600" u="none" strike="noStrike" dirty="0">
                          <a:solidFill>
                            <a:srgbClr val="FF0000"/>
                          </a:solidFill>
                          <a:effectLst/>
                        </a:rPr>
                        <a:t>Medium</a:t>
                      </a:r>
                      <a:endParaRPr lang="en-US" sz="1600" b="1" i="0" u="none" strike="noStrike" dirty="0">
                        <a:solidFill>
                          <a:srgbClr val="FF0000"/>
                        </a:solidFill>
                        <a:effectLst/>
                        <a:latin typeface="MS Sans Serif"/>
                      </a:endParaRPr>
                    </a:p>
                  </a:txBody>
                  <a:tcPr marL="4790" marR="4790" marT="4790" marB="0" anchor="b"/>
                </a:tc>
                <a:tc>
                  <a:txBody>
                    <a:bodyPr/>
                    <a:lstStyle/>
                    <a:p>
                      <a:pPr algn="r" fontAlgn="b"/>
                      <a:r>
                        <a:rPr lang="en-US" sz="1600" u="none" strike="noStrike">
                          <a:effectLst/>
                        </a:rPr>
                        <a:t>19</a:t>
                      </a:r>
                      <a:endParaRPr lang="en-US" sz="1600" b="1" i="0" u="none" strike="noStrike">
                        <a:solidFill>
                          <a:srgbClr val="000000"/>
                        </a:solidFill>
                        <a:effectLst/>
                        <a:latin typeface="MS Sans Serif"/>
                      </a:endParaRPr>
                    </a:p>
                  </a:txBody>
                  <a:tcPr marL="4790" marR="4790" marT="4790" marB="0" anchor="b"/>
                </a:tc>
                <a:tc>
                  <a:txBody>
                    <a:bodyPr/>
                    <a:lstStyle/>
                    <a:p>
                      <a:pPr algn="r" fontAlgn="b"/>
                      <a:r>
                        <a:rPr lang="en-US" sz="1600" u="none" strike="noStrike">
                          <a:effectLst/>
                        </a:rPr>
                        <a:t>1</a:t>
                      </a:r>
                      <a:endParaRPr lang="en-US" sz="1600" b="1" i="0" u="none" strike="noStrike">
                        <a:solidFill>
                          <a:srgbClr val="000000"/>
                        </a:solidFill>
                        <a:effectLst/>
                        <a:latin typeface="MS Sans Serif"/>
                      </a:endParaRPr>
                    </a:p>
                  </a:txBody>
                  <a:tcPr marL="4790" marR="4790" marT="4790" marB="0" anchor="b"/>
                </a:tc>
                <a:tc>
                  <a:txBody>
                    <a:bodyPr/>
                    <a:lstStyle/>
                    <a:p>
                      <a:pPr algn="r" fontAlgn="b"/>
                      <a:r>
                        <a:rPr lang="en-US" sz="1600" u="none" strike="noStrike">
                          <a:effectLst/>
                        </a:rPr>
                        <a:t>25</a:t>
                      </a:r>
                      <a:endParaRPr lang="en-US" sz="1600" b="1" i="0" u="none" strike="noStrike">
                        <a:solidFill>
                          <a:srgbClr val="000000"/>
                        </a:solidFill>
                        <a:effectLst/>
                        <a:latin typeface="MS Sans Serif"/>
                      </a:endParaRPr>
                    </a:p>
                  </a:txBody>
                  <a:tcPr marL="4790" marR="4790" marT="4790" marB="0" anchor="b"/>
                </a:tc>
                <a:extLst>
                  <a:ext uri="{0D108BD9-81ED-4DB2-BD59-A6C34878D82A}">
                    <a16:rowId xmlns:a16="http://schemas.microsoft.com/office/drawing/2014/main" val="1216854069"/>
                  </a:ext>
                </a:extLst>
              </a:tr>
              <a:tr h="289088">
                <a:tc>
                  <a:txBody>
                    <a:bodyPr/>
                    <a:lstStyle/>
                    <a:p>
                      <a:pPr algn="l" fontAlgn="b"/>
                      <a:r>
                        <a:rPr lang="en-US" sz="1600" u="none" strike="noStrike">
                          <a:effectLst/>
                        </a:rPr>
                        <a:t>Delivery Truck</a:t>
                      </a:r>
                      <a:endParaRPr lang="en-US" sz="1600" b="0" i="0" u="none" strike="noStrike">
                        <a:effectLst/>
                        <a:latin typeface="MS Sans Serif"/>
                      </a:endParaRPr>
                    </a:p>
                  </a:txBody>
                  <a:tcPr marL="71851" marR="4790" marT="4790" marB="0" anchor="b"/>
                </a:tc>
                <a:tc>
                  <a:txBody>
                    <a:bodyPr/>
                    <a:lstStyle/>
                    <a:p>
                      <a:pPr algn="r" fontAlgn="b"/>
                      <a:r>
                        <a:rPr lang="en-US" sz="1600" u="none" strike="noStrike">
                          <a:effectLst/>
                        </a:rPr>
                        <a:t>17</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2</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25</a:t>
                      </a:r>
                      <a:endParaRPr lang="en-US" sz="1600" b="0" i="0" u="none" strike="noStrike">
                        <a:effectLst/>
                        <a:latin typeface="MS Sans Serif"/>
                      </a:endParaRPr>
                    </a:p>
                  </a:txBody>
                  <a:tcPr marL="4790" marR="4790" marT="4790" marB="0" anchor="b"/>
                </a:tc>
                <a:extLst>
                  <a:ext uri="{0D108BD9-81ED-4DB2-BD59-A6C34878D82A}">
                    <a16:rowId xmlns:a16="http://schemas.microsoft.com/office/drawing/2014/main" val="1340919657"/>
                  </a:ext>
                </a:extLst>
              </a:tr>
              <a:tr h="289088">
                <a:tc>
                  <a:txBody>
                    <a:bodyPr/>
                    <a:lstStyle/>
                    <a:p>
                      <a:pPr algn="l" fontAlgn="b"/>
                      <a:r>
                        <a:rPr lang="en-US" sz="1600" u="none" strike="noStrike">
                          <a:effectLst/>
                        </a:rPr>
                        <a:t>Express Air</a:t>
                      </a:r>
                      <a:endParaRPr lang="en-US" sz="1600" b="0" i="0" u="none" strike="noStrike">
                        <a:effectLst/>
                        <a:latin typeface="MS Sans Serif"/>
                      </a:endParaRPr>
                    </a:p>
                  </a:txBody>
                  <a:tcPr marL="71851" marR="4790" marT="4790" marB="0" anchor="b"/>
                </a:tc>
                <a:tc>
                  <a:txBody>
                    <a:bodyPr/>
                    <a:lstStyle/>
                    <a:p>
                      <a:pPr algn="r" fontAlgn="b"/>
                      <a:r>
                        <a:rPr lang="en-US" sz="1600" u="none" strike="noStrike">
                          <a:effectLst/>
                        </a:rPr>
                        <a:t>18</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1</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25</a:t>
                      </a:r>
                      <a:endParaRPr lang="en-US" sz="1600" b="0" i="0" u="none" strike="noStrike">
                        <a:effectLst/>
                        <a:latin typeface="MS Sans Serif"/>
                      </a:endParaRPr>
                    </a:p>
                  </a:txBody>
                  <a:tcPr marL="4790" marR="4790" marT="4790" marB="0" anchor="b"/>
                </a:tc>
                <a:extLst>
                  <a:ext uri="{0D108BD9-81ED-4DB2-BD59-A6C34878D82A}">
                    <a16:rowId xmlns:a16="http://schemas.microsoft.com/office/drawing/2014/main" val="1121729866"/>
                  </a:ext>
                </a:extLst>
              </a:tr>
              <a:tr h="289088">
                <a:tc>
                  <a:txBody>
                    <a:bodyPr/>
                    <a:lstStyle/>
                    <a:p>
                      <a:pPr algn="l" fontAlgn="b"/>
                      <a:r>
                        <a:rPr lang="en-US" sz="1600" u="none" strike="noStrike">
                          <a:effectLst/>
                        </a:rPr>
                        <a:t>Regular Air</a:t>
                      </a:r>
                      <a:endParaRPr lang="en-US" sz="1600" b="0" i="0" u="none" strike="noStrike">
                        <a:effectLst/>
                        <a:latin typeface="MS Sans Serif"/>
                      </a:endParaRPr>
                    </a:p>
                  </a:txBody>
                  <a:tcPr marL="71851" marR="4790" marT="4790" marB="0" anchor="b"/>
                </a:tc>
                <a:tc>
                  <a:txBody>
                    <a:bodyPr/>
                    <a:lstStyle/>
                    <a:p>
                      <a:pPr algn="r" fontAlgn="b"/>
                      <a:r>
                        <a:rPr lang="en-US" sz="1600" u="none" strike="noStrike">
                          <a:effectLst/>
                        </a:rPr>
                        <a:t>19</a:t>
                      </a:r>
                      <a:endParaRPr lang="en-US" sz="1600" b="0" i="0" u="none" strike="noStrike">
                        <a:effectLst/>
                        <a:latin typeface="MS Sans Serif"/>
                      </a:endParaRPr>
                    </a:p>
                  </a:txBody>
                  <a:tcPr marL="4790" marR="4790" marT="4790" marB="0" anchor="b"/>
                </a:tc>
                <a:tc>
                  <a:txBody>
                    <a:bodyPr/>
                    <a:lstStyle/>
                    <a:p>
                      <a:pPr algn="r" fontAlgn="b"/>
                      <a:r>
                        <a:rPr lang="en-US" sz="1600" u="none" strike="noStrike">
                          <a:effectLst/>
                        </a:rPr>
                        <a:t>1</a:t>
                      </a:r>
                      <a:endParaRPr lang="en-US" sz="1600" b="0" i="0" u="none" strike="noStrike">
                        <a:effectLst/>
                        <a:latin typeface="MS Sans Serif"/>
                      </a:endParaRPr>
                    </a:p>
                  </a:txBody>
                  <a:tcPr marL="4790" marR="4790" marT="4790" marB="0" anchor="b"/>
                </a:tc>
                <a:tc>
                  <a:txBody>
                    <a:bodyPr/>
                    <a:lstStyle/>
                    <a:p>
                      <a:pPr algn="r" fontAlgn="b"/>
                      <a:r>
                        <a:rPr lang="en-US" sz="1600" u="none" strike="noStrike" dirty="0">
                          <a:effectLst/>
                        </a:rPr>
                        <a:t>25</a:t>
                      </a:r>
                      <a:endParaRPr lang="en-US" sz="1600" b="0" i="0" u="none" strike="noStrike" dirty="0">
                        <a:effectLst/>
                        <a:latin typeface="MS Sans Serif"/>
                      </a:endParaRPr>
                    </a:p>
                  </a:txBody>
                  <a:tcPr marL="4790" marR="4790" marT="4790" marB="0" anchor="b"/>
                </a:tc>
                <a:extLst>
                  <a:ext uri="{0D108BD9-81ED-4DB2-BD59-A6C34878D82A}">
                    <a16:rowId xmlns:a16="http://schemas.microsoft.com/office/drawing/2014/main" val="2636158871"/>
                  </a:ext>
                </a:extLst>
              </a:tr>
              <a:tr h="289088">
                <a:tc>
                  <a:txBody>
                    <a:bodyPr/>
                    <a:lstStyle/>
                    <a:p>
                      <a:pPr algn="l" fontAlgn="b"/>
                      <a:r>
                        <a:rPr lang="en-US" sz="1600" u="none" strike="noStrike" dirty="0">
                          <a:effectLst/>
                        </a:rPr>
                        <a:t>Grand Total</a:t>
                      </a:r>
                      <a:endParaRPr lang="en-US" sz="1600" b="1" i="0" u="none" strike="noStrike" dirty="0">
                        <a:solidFill>
                          <a:srgbClr val="000000"/>
                        </a:solidFill>
                        <a:effectLst/>
                        <a:latin typeface="MS Sans Serif"/>
                      </a:endParaRPr>
                    </a:p>
                  </a:txBody>
                  <a:tcPr marL="4790" marR="4790" marT="4790" marB="0" anchor="b"/>
                </a:tc>
                <a:tc>
                  <a:txBody>
                    <a:bodyPr/>
                    <a:lstStyle/>
                    <a:p>
                      <a:pPr algn="r" fontAlgn="b"/>
                      <a:r>
                        <a:rPr lang="en-US" sz="1600" u="none" strike="noStrike" dirty="0">
                          <a:effectLst/>
                        </a:rPr>
                        <a:t>92</a:t>
                      </a:r>
                      <a:endParaRPr lang="en-US" sz="1600" b="1" i="0" u="none" strike="noStrike" dirty="0">
                        <a:solidFill>
                          <a:srgbClr val="000000"/>
                        </a:solidFill>
                        <a:effectLst/>
                        <a:latin typeface="MS Sans Serif"/>
                      </a:endParaRPr>
                    </a:p>
                  </a:txBody>
                  <a:tcPr marL="4790" marR="4790" marT="4790" marB="0" anchor="b"/>
                </a:tc>
                <a:tc>
                  <a:txBody>
                    <a:bodyPr/>
                    <a:lstStyle/>
                    <a:p>
                      <a:pPr algn="r" fontAlgn="b"/>
                      <a:r>
                        <a:rPr lang="en-US" sz="1600" u="none" strike="noStrike" dirty="0">
                          <a:effectLst/>
                        </a:rPr>
                        <a:t>2</a:t>
                      </a:r>
                      <a:endParaRPr lang="en-US" sz="1600" b="1" i="0" u="none" strike="noStrike" dirty="0">
                        <a:solidFill>
                          <a:srgbClr val="000000"/>
                        </a:solidFill>
                        <a:effectLst/>
                        <a:latin typeface="MS Sans Serif"/>
                      </a:endParaRPr>
                    </a:p>
                  </a:txBody>
                  <a:tcPr marL="4790" marR="4790" marT="4790" marB="0" anchor="b"/>
                </a:tc>
                <a:tc>
                  <a:txBody>
                    <a:bodyPr/>
                    <a:lstStyle/>
                    <a:p>
                      <a:pPr algn="r" fontAlgn="b"/>
                      <a:r>
                        <a:rPr lang="en-US" sz="1600" u="none" strike="noStrike" dirty="0">
                          <a:effectLst/>
                        </a:rPr>
                        <a:t>26</a:t>
                      </a:r>
                      <a:endParaRPr lang="en-US" sz="1600" b="1" i="0" u="none" strike="noStrike" dirty="0">
                        <a:solidFill>
                          <a:srgbClr val="000000"/>
                        </a:solidFill>
                        <a:effectLst/>
                        <a:latin typeface="MS Sans Serif"/>
                      </a:endParaRPr>
                    </a:p>
                  </a:txBody>
                  <a:tcPr marL="4790" marR="4790" marT="4790" marB="0" anchor="b"/>
                </a:tc>
                <a:extLst>
                  <a:ext uri="{0D108BD9-81ED-4DB2-BD59-A6C34878D82A}">
                    <a16:rowId xmlns:a16="http://schemas.microsoft.com/office/drawing/2014/main" val="1417740690"/>
                  </a:ext>
                </a:extLst>
              </a:tr>
            </a:tbl>
          </a:graphicData>
        </a:graphic>
      </p:graphicFrame>
    </p:spTree>
    <p:extLst>
      <p:ext uri="{BB962C8B-B14F-4D97-AF65-F5344CB8AC3E}">
        <p14:creationId xmlns:p14="http://schemas.microsoft.com/office/powerpoint/2010/main" val="30216178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7" y="94268"/>
            <a:ext cx="8358842" cy="993868"/>
          </a:xfrm>
        </p:spPr>
        <p:txBody>
          <a:bodyPr>
            <a:noAutofit/>
          </a:bodyPr>
          <a:lstStyle/>
          <a:p>
            <a:r>
              <a:rPr lang="en-US" sz="3600" b="1" dirty="0">
                <a:latin typeface="Segoe UI Light" panose="020B0502040204020203" pitchFamily="34" charset="0"/>
                <a:cs typeface="Segoe UI Light" panose="020B0502040204020203" pitchFamily="34" charset="0"/>
              </a:rPr>
              <a:t>Discount Analysis</a:t>
            </a:r>
          </a:p>
        </p:txBody>
      </p:sp>
      <p:graphicFrame>
        <p:nvGraphicFramePr>
          <p:cNvPr id="6" name="Chart 5">
            <a:extLst>
              <a:ext uri="{FF2B5EF4-FFF2-40B4-BE49-F238E27FC236}">
                <a16:creationId xmlns:a16="http://schemas.microsoft.com/office/drawing/2014/main" id="{5E80CBFC-DC81-456B-93C5-E27C8685D0DA}"/>
              </a:ext>
            </a:extLst>
          </p:cNvPr>
          <p:cNvGraphicFramePr>
            <a:graphicFrameLocks/>
          </p:cNvGraphicFramePr>
          <p:nvPr>
            <p:extLst>
              <p:ext uri="{D42A27DB-BD31-4B8C-83A1-F6EECF244321}">
                <p14:modId xmlns:p14="http://schemas.microsoft.com/office/powerpoint/2010/main" val="2015161693"/>
              </p:ext>
            </p:extLst>
          </p:nvPr>
        </p:nvGraphicFramePr>
        <p:xfrm>
          <a:off x="521208" y="1422904"/>
          <a:ext cx="5493094" cy="369585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a:extLst>
              <a:ext uri="{FF2B5EF4-FFF2-40B4-BE49-F238E27FC236}">
                <a16:creationId xmlns:a16="http://schemas.microsoft.com/office/drawing/2014/main" id="{5E80CBFC-DC81-456B-93C5-E27C8685D0DA}"/>
              </a:ext>
            </a:extLst>
          </p:cNvPr>
          <p:cNvGraphicFramePr>
            <a:graphicFrameLocks/>
          </p:cNvGraphicFramePr>
          <p:nvPr>
            <p:extLst>
              <p:ext uri="{D42A27DB-BD31-4B8C-83A1-F6EECF244321}">
                <p14:modId xmlns:p14="http://schemas.microsoft.com/office/powerpoint/2010/main" val="2321127926"/>
              </p:ext>
            </p:extLst>
          </p:nvPr>
        </p:nvGraphicFramePr>
        <p:xfrm>
          <a:off x="6014302" y="1533939"/>
          <a:ext cx="5996429" cy="379012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49907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7" y="94268"/>
            <a:ext cx="8358842" cy="993868"/>
          </a:xfrm>
        </p:spPr>
        <p:txBody>
          <a:bodyPr>
            <a:noAutofit/>
          </a:bodyPr>
          <a:lstStyle/>
          <a:p>
            <a:r>
              <a:rPr lang="en-US" sz="3600" b="1" dirty="0">
                <a:latin typeface="Segoe UI Light" panose="020B0502040204020203" pitchFamily="34" charset="0"/>
                <a:cs typeface="Segoe UI Light" panose="020B0502040204020203" pitchFamily="34" charset="0"/>
              </a:rPr>
              <a:t>Discount Analysis </a:t>
            </a:r>
          </a:p>
        </p:txBody>
      </p:sp>
      <p:graphicFrame>
        <p:nvGraphicFramePr>
          <p:cNvPr id="5" name="Chart 4">
            <a:extLst>
              <a:ext uri="{FF2B5EF4-FFF2-40B4-BE49-F238E27FC236}">
                <a16:creationId xmlns:a16="http://schemas.microsoft.com/office/drawing/2014/main" id="{5E80CBFC-DC81-456B-93C5-E27C8685D0DA}"/>
              </a:ext>
            </a:extLst>
          </p:cNvPr>
          <p:cNvGraphicFramePr>
            <a:graphicFrameLocks/>
          </p:cNvGraphicFramePr>
          <p:nvPr>
            <p:extLst>
              <p:ext uri="{D42A27DB-BD31-4B8C-83A1-F6EECF244321}">
                <p14:modId xmlns:p14="http://schemas.microsoft.com/office/powerpoint/2010/main" val="2704286868"/>
              </p:ext>
            </p:extLst>
          </p:nvPr>
        </p:nvGraphicFramePr>
        <p:xfrm>
          <a:off x="521207" y="1451183"/>
          <a:ext cx="6594441" cy="420072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 name="Table 1">
            <a:extLst>
              <a:ext uri="{FF2B5EF4-FFF2-40B4-BE49-F238E27FC236}">
                <a16:creationId xmlns:a16="http://schemas.microsoft.com/office/drawing/2014/main" id="{74398EFF-BA77-4C29-BF11-8FDE1C23F644}"/>
              </a:ext>
            </a:extLst>
          </p:cNvPr>
          <p:cNvGraphicFramePr>
            <a:graphicFrameLocks noGrp="1"/>
          </p:cNvGraphicFramePr>
          <p:nvPr>
            <p:extLst>
              <p:ext uri="{D42A27DB-BD31-4B8C-83A1-F6EECF244321}">
                <p14:modId xmlns:p14="http://schemas.microsoft.com/office/powerpoint/2010/main" val="1446363503"/>
              </p:ext>
            </p:extLst>
          </p:nvPr>
        </p:nvGraphicFramePr>
        <p:xfrm>
          <a:off x="7254368" y="2010188"/>
          <a:ext cx="4416425" cy="3187233"/>
        </p:xfrm>
        <a:graphic>
          <a:graphicData uri="http://schemas.openxmlformats.org/drawingml/2006/table">
            <a:tbl>
              <a:tblPr>
                <a:tableStyleId>{5C22544A-7EE6-4342-B048-85BDC9FD1C3A}</a:tableStyleId>
              </a:tblPr>
              <a:tblGrid>
                <a:gridCol w="4416425">
                  <a:extLst>
                    <a:ext uri="{9D8B030D-6E8A-4147-A177-3AD203B41FA5}">
                      <a16:colId xmlns:a16="http://schemas.microsoft.com/office/drawing/2014/main" val="2252069203"/>
                    </a:ext>
                  </a:extLst>
                </a:gridCol>
              </a:tblGrid>
              <a:tr h="344349">
                <a:tc>
                  <a:txBody>
                    <a:bodyPr/>
                    <a:lstStyle/>
                    <a:p>
                      <a:pPr algn="l" fontAlgn="b"/>
                      <a:r>
                        <a:rPr lang="en-US" sz="1400" b="1" u="none" strike="noStrike" dirty="0">
                          <a:effectLst/>
                        </a:rPr>
                        <a:t>Recommendation</a:t>
                      </a:r>
                      <a:endParaRPr lang="en-US" sz="1400" b="1" i="0" u="none" strike="noStrike" dirty="0">
                        <a:solidFill>
                          <a:srgbClr val="000000"/>
                        </a:solidFill>
                        <a:effectLst/>
                        <a:latin typeface="MS Sans Serif"/>
                      </a:endParaRPr>
                    </a:p>
                  </a:txBody>
                  <a:tcPr marL="5721" marR="5721" marT="5721" marB="0" anchor="b"/>
                </a:tc>
                <a:extLst>
                  <a:ext uri="{0D108BD9-81ED-4DB2-BD59-A6C34878D82A}">
                    <a16:rowId xmlns:a16="http://schemas.microsoft.com/office/drawing/2014/main" val="1839969904"/>
                  </a:ext>
                </a:extLst>
              </a:tr>
              <a:tr h="344349">
                <a:tc>
                  <a:txBody>
                    <a:bodyPr/>
                    <a:lstStyle/>
                    <a:p>
                      <a:pPr algn="l" fontAlgn="b"/>
                      <a:r>
                        <a:rPr lang="en-US" sz="1400" u="none" strike="noStrike" dirty="0">
                          <a:effectLst/>
                        </a:rPr>
                        <a:t>Furniture&gt;&gt;</a:t>
                      </a:r>
                      <a:endParaRPr lang="en-US" sz="1400" b="1" i="0" u="none" strike="noStrike" dirty="0">
                        <a:solidFill>
                          <a:srgbClr val="000000"/>
                        </a:solidFill>
                        <a:effectLst/>
                        <a:latin typeface="MS Sans Serif"/>
                      </a:endParaRPr>
                    </a:p>
                  </a:txBody>
                  <a:tcPr marL="5721" marR="5721" marT="5721" marB="0" anchor="b"/>
                </a:tc>
                <a:extLst>
                  <a:ext uri="{0D108BD9-81ED-4DB2-BD59-A6C34878D82A}">
                    <a16:rowId xmlns:a16="http://schemas.microsoft.com/office/drawing/2014/main" val="500604865"/>
                  </a:ext>
                </a:extLst>
              </a:tr>
              <a:tr h="344349">
                <a:tc>
                  <a:txBody>
                    <a:bodyPr/>
                    <a:lstStyle/>
                    <a:p>
                      <a:pPr algn="l" fontAlgn="b"/>
                      <a:r>
                        <a:rPr lang="en-US" sz="1400" u="none" strike="noStrike" dirty="0">
                          <a:effectLst/>
                        </a:rPr>
                        <a:t>Office Furnishings&gt;</a:t>
                      </a:r>
                      <a:endParaRPr lang="en-US" sz="1400" b="1" i="0" u="none" strike="noStrike" dirty="0">
                        <a:solidFill>
                          <a:srgbClr val="000000"/>
                        </a:solidFill>
                        <a:effectLst/>
                        <a:latin typeface="MS Sans Serif"/>
                      </a:endParaRPr>
                    </a:p>
                  </a:txBody>
                  <a:tcPr marL="85811" marR="5721" marT="5721" marB="0" anchor="b"/>
                </a:tc>
                <a:extLst>
                  <a:ext uri="{0D108BD9-81ED-4DB2-BD59-A6C34878D82A}">
                    <a16:rowId xmlns:a16="http://schemas.microsoft.com/office/drawing/2014/main" val="846782798"/>
                  </a:ext>
                </a:extLst>
              </a:tr>
              <a:tr h="344349">
                <a:tc>
                  <a:txBody>
                    <a:bodyPr/>
                    <a:lstStyle/>
                    <a:p>
                      <a:pPr algn="l" fontAlgn="b"/>
                      <a:r>
                        <a:rPr lang="en-US" sz="1400" u="none" strike="noStrike">
                          <a:effectLst/>
                        </a:rPr>
                        <a:t>DAX Wood Document Frame.</a:t>
                      </a:r>
                      <a:endParaRPr lang="en-US" sz="1400" b="0" i="0" u="none" strike="noStrike">
                        <a:effectLst/>
                        <a:latin typeface="MS Sans Serif"/>
                      </a:endParaRPr>
                    </a:p>
                  </a:txBody>
                  <a:tcPr marL="171623" marR="5721" marT="5721" marB="0" anchor="b"/>
                </a:tc>
                <a:extLst>
                  <a:ext uri="{0D108BD9-81ED-4DB2-BD59-A6C34878D82A}">
                    <a16:rowId xmlns:a16="http://schemas.microsoft.com/office/drawing/2014/main" val="1068337443"/>
                  </a:ext>
                </a:extLst>
              </a:tr>
              <a:tr h="344349">
                <a:tc>
                  <a:txBody>
                    <a:bodyPr/>
                    <a:lstStyle/>
                    <a:p>
                      <a:pPr algn="l" fontAlgn="b"/>
                      <a:r>
                        <a:rPr lang="en-US" sz="1400" u="none" strike="noStrike">
                          <a:effectLst/>
                        </a:rPr>
                        <a:t>GE 4 Foot Flourescent Tube, 40 Watt</a:t>
                      </a:r>
                      <a:endParaRPr lang="en-US" sz="1400" b="0" i="0" u="none" strike="noStrike">
                        <a:effectLst/>
                        <a:latin typeface="MS Sans Serif"/>
                      </a:endParaRPr>
                    </a:p>
                  </a:txBody>
                  <a:tcPr marL="171623" marR="5721" marT="5721" marB="0" anchor="b"/>
                </a:tc>
                <a:extLst>
                  <a:ext uri="{0D108BD9-81ED-4DB2-BD59-A6C34878D82A}">
                    <a16:rowId xmlns:a16="http://schemas.microsoft.com/office/drawing/2014/main" val="2546948219"/>
                  </a:ext>
                </a:extLst>
              </a:tr>
              <a:tr h="344349">
                <a:tc>
                  <a:txBody>
                    <a:bodyPr/>
                    <a:lstStyle/>
                    <a:p>
                      <a:pPr algn="l" fontAlgn="b"/>
                      <a:r>
                        <a:rPr lang="en-US" sz="1400" u="none" strike="noStrike">
                          <a:effectLst/>
                        </a:rPr>
                        <a:t>Nu-Dell Executive Frame</a:t>
                      </a:r>
                      <a:endParaRPr lang="en-US" sz="1400" b="0" i="0" u="none" strike="noStrike">
                        <a:effectLst/>
                        <a:latin typeface="MS Sans Serif"/>
                      </a:endParaRPr>
                    </a:p>
                  </a:txBody>
                  <a:tcPr marL="171623" marR="5721" marT="5721" marB="0" anchor="b"/>
                </a:tc>
                <a:extLst>
                  <a:ext uri="{0D108BD9-81ED-4DB2-BD59-A6C34878D82A}">
                    <a16:rowId xmlns:a16="http://schemas.microsoft.com/office/drawing/2014/main" val="774849698"/>
                  </a:ext>
                </a:extLst>
              </a:tr>
              <a:tr h="344349">
                <a:tc>
                  <a:txBody>
                    <a:bodyPr/>
                    <a:lstStyle/>
                    <a:p>
                      <a:pPr algn="l" fontAlgn="b"/>
                      <a:r>
                        <a:rPr lang="en-US" sz="1400" u="none" strike="noStrike">
                          <a:effectLst/>
                        </a:rPr>
                        <a:t>Tensor Computer Mounted Lamp</a:t>
                      </a:r>
                      <a:endParaRPr lang="en-US" sz="1400" b="0" i="0" u="none" strike="noStrike">
                        <a:effectLst/>
                        <a:latin typeface="MS Sans Serif"/>
                      </a:endParaRPr>
                    </a:p>
                  </a:txBody>
                  <a:tcPr marL="171623" marR="5721" marT="5721" marB="0" anchor="b"/>
                </a:tc>
                <a:extLst>
                  <a:ext uri="{0D108BD9-81ED-4DB2-BD59-A6C34878D82A}">
                    <a16:rowId xmlns:a16="http://schemas.microsoft.com/office/drawing/2014/main" val="1118173347"/>
                  </a:ext>
                </a:extLst>
              </a:tr>
              <a:tr h="344349">
                <a:tc>
                  <a:txBody>
                    <a:bodyPr/>
                    <a:lstStyle/>
                    <a:p>
                      <a:pPr algn="l" fontAlgn="b"/>
                      <a:r>
                        <a:rPr lang="en-US" sz="1400" u="none" strike="noStrike" dirty="0">
                          <a:effectLst/>
                        </a:rPr>
                        <a:t>Tables&gt;</a:t>
                      </a:r>
                      <a:endParaRPr lang="en-US" sz="1400" b="1" i="0" u="none" strike="noStrike" dirty="0">
                        <a:solidFill>
                          <a:srgbClr val="000000"/>
                        </a:solidFill>
                        <a:effectLst/>
                        <a:latin typeface="MS Sans Serif"/>
                      </a:endParaRPr>
                    </a:p>
                  </a:txBody>
                  <a:tcPr marL="85811" marR="5721" marT="5721" marB="0" anchor="b"/>
                </a:tc>
                <a:extLst>
                  <a:ext uri="{0D108BD9-81ED-4DB2-BD59-A6C34878D82A}">
                    <a16:rowId xmlns:a16="http://schemas.microsoft.com/office/drawing/2014/main" val="921173257"/>
                  </a:ext>
                </a:extLst>
              </a:tr>
              <a:tr h="344349">
                <a:tc>
                  <a:txBody>
                    <a:bodyPr/>
                    <a:lstStyle/>
                    <a:p>
                      <a:pPr algn="l" fontAlgn="b"/>
                      <a:r>
                        <a:rPr lang="en-US" sz="1400" u="none" strike="noStrike" dirty="0" err="1">
                          <a:effectLst/>
                        </a:rPr>
                        <a:t>Lesro</a:t>
                      </a:r>
                      <a:r>
                        <a:rPr lang="en-US" sz="1400" u="none" strike="noStrike" dirty="0">
                          <a:effectLst/>
                        </a:rPr>
                        <a:t> Sheffield Collection Coffee Table, End Table, Center Table, Corner Table</a:t>
                      </a:r>
                      <a:endParaRPr lang="en-US" sz="1400" b="0" i="0" u="none" strike="noStrike" dirty="0">
                        <a:effectLst/>
                        <a:latin typeface="MS Sans Serif"/>
                      </a:endParaRPr>
                    </a:p>
                  </a:txBody>
                  <a:tcPr marL="171623" marR="5721" marT="5721" marB="0" anchor="b"/>
                </a:tc>
                <a:extLst>
                  <a:ext uri="{0D108BD9-81ED-4DB2-BD59-A6C34878D82A}">
                    <a16:rowId xmlns:a16="http://schemas.microsoft.com/office/drawing/2014/main" val="2047503521"/>
                  </a:ext>
                </a:extLst>
              </a:tr>
            </a:tbl>
          </a:graphicData>
        </a:graphic>
      </p:graphicFrame>
    </p:spTree>
    <p:extLst>
      <p:ext uri="{BB962C8B-B14F-4D97-AF65-F5344CB8AC3E}">
        <p14:creationId xmlns:p14="http://schemas.microsoft.com/office/powerpoint/2010/main" val="32785065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B1DC0-1B0A-42C5-AADF-F2E957E4CD8F}"/>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A3FE36FB-7998-49E3-A922-00E4D5C747A5}"/>
              </a:ext>
            </a:extLst>
          </p:cNvPr>
          <p:cNvSpPr>
            <a:spLocks noGrp="1"/>
          </p:cNvSpPr>
          <p:nvPr>
            <p:ph sz="quarter" idx="10"/>
          </p:nvPr>
        </p:nvSpPr>
        <p:spPr/>
        <p:txBody>
          <a:bodyPr/>
          <a:lstStyle/>
          <a:p>
            <a:r>
              <a:rPr lang="en-US" dirty="0"/>
              <a:t>Even with low discounts or high discounts, the technology and office supplies are being profitable, but on the other side, the </a:t>
            </a:r>
            <a:r>
              <a:rPr lang="en-US" dirty="0" err="1"/>
              <a:t>furnitures</a:t>
            </a:r>
            <a:r>
              <a:rPr lang="en-US" dirty="0"/>
              <a:t> are facing trouble even with high discounts. </a:t>
            </a:r>
            <a:endParaRPr lang="en-CA" dirty="0"/>
          </a:p>
        </p:txBody>
      </p:sp>
    </p:spTree>
    <p:extLst>
      <p:ext uri="{BB962C8B-B14F-4D97-AF65-F5344CB8AC3E}">
        <p14:creationId xmlns:p14="http://schemas.microsoft.com/office/powerpoint/2010/main" val="40568706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7" y="94268"/>
            <a:ext cx="8358842" cy="993868"/>
          </a:xfrm>
        </p:spPr>
        <p:txBody>
          <a:bodyPr>
            <a:noAutofit/>
          </a:bodyPr>
          <a:lstStyle/>
          <a:p>
            <a:r>
              <a:rPr lang="en-US" sz="3600" b="1" dirty="0">
                <a:latin typeface="Segoe UI Light" panose="020B0502040204020203" pitchFamily="34" charset="0"/>
                <a:cs typeface="Segoe UI Light" panose="020B0502040204020203" pitchFamily="34" charset="0"/>
              </a:rPr>
              <a:t>SWOT Analysis </a:t>
            </a:r>
          </a:p>
        </p:txBody>
      </p:sp>
      <p:graphicFrame>
        <p:nvGraphicFramePr>
          <p:cNvPr id="9" name="Content Placeholder 6">
            <a:extLst>
              <a:ext uri="{FF2B5EF4-FFF2-40B4-BE49-F238E27FC236}">
                <a16:creationId xmlns:a16="http://schemas.microsoft.com/office/drawing/2014/main" id="{4325B1AD-8064-49DE-9029-F2B8919F1309}"/>
              </a:ext>
            </a:extLst>
          </p:cNvPr>
          <p:cNvGraphicFramePr>
            <a:graphicFrameLocks/>
          </p:cNvGraphicFramePr>
          <p:nvPr>
            <p:extLst>
              <p:ext uri="{D42A27DB-BD31-4B8C-83A1-F6EECF244321}">
                <p14:modId xmlns:p14="http://schemas.microsoft.com/office/powerpoint/2010/main" val="1428108402"/>
              </p:ext>
            </p:extLst>
          </p:nvPr>
        </p:nvGraphicFramePr>
        <p:xfrm>
          <a:off x="1244338" y="1498863"/>
          <a:ext cx="8654264" cy="2335691"/>
        </p:xfrm>
        <a:graphic>
          <a:graphicData uri="http://schemas.openxmlformats.org/drawingml/2006/table">
            <a:tbl>
              <a:tblPr firstRow="1" firstCol="1" bandRow="1"/>
              <a:tblGrid>
                <a:gridCol w="4327132">
                  <a:extLst>
                    <a:ext uri="{9D8B030D-6E8A-4147-A177-3AD203B41FA5}">
                      <a16:colId xmlns:a16="http://schemas.microsoft.com/office/drawing/2014/main" val="1145482684"/>
                    </a:ext>
                  </a:extLst>
                </a:gridCol>
                <a:gridCol w="4327132">
                  <a:extLst>
                    <a:ext uri="{9D8B030D-6E8A-4147-A177-3AD203B41FA5}">
                      <a16:colId xmlns:a16="http://schemas.microsoft.com/office/drawing/2014/main" val="3324919234"/>
                    </a:ext>
                  </a:extLst>
                </a:gridCol>
              </a:tblGrid>
              <a:tr h="395357">
                <a:tc>
                  <a:txBody>
                    <a:bodyPr/>
                    <a:lstStyle/>
                    <a:p>
                      <a:pPr algn="ctr">
                        <a:lnSpc>
                          <a:spcPct val="107000"/>
                        </a:lnSpc>
                        <a:spcAft>
                          <a:spcPts val="0"/>
                        </a:spcAft>
                      </a:pPr>
                      <a:r>
                        <a:rPr lang="en-CA" sz="11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Strengths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4472C4"/>
                    </a:solidFill>
                  </a:tcPr>
                </a:tc>
                <a:tc>
                  <a:txBody>
                    <a:bodyPr/>
                    <a:lstStyle/>
                    <a:p>
                      <a:pPr algn="ctr">
                        <a:lnSpc>
                          <a:spcPct val="107000"/>
                        </a:lnSpc>
                        <a:spcAft>
                          <a:spcPts val="0"/>
                        </a:spcAft>
                      </a:pPr>
                      <a:r>
                        <a:rPr lang="en-CA" sz="11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Weaknesses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D7D31"/>
                    </a:solidFill>
                  </a:tcPr>
                </a:tc>
                <a:extLst>
                  <a:ext uri="{0D108BD9-81ED-4DB2-BD59-A6C34878D82A}">
                    <a16:rowId xmlns:a16="http://schemas.microsoft.com/office/drawing/2014/main" val="546842302"/>
                  </a:ext>
                </a:extLst>
              </a:tr>
              <a:tr h="809018">
                <a:tc>
                  <a:txBody>
                    <a:bodyPr/>
                    <a:lstStyle/>
                    <a:p>
                      <a:pPr marL="171450" indent="-171450" algn="just">
                        <a:lnSpc>
                          <a:spcPct val="107000"/>
                        </a:lnSpc>
                        <a:spcAft>
                          <a:spcPts val="0"/>
                        </a:spcAft>
                        <a:buFont typeface="Arial" panose="020B0604020202020204" pitchFamily="34" charset="0"/>
                        <a:buChar char="•"/>
                      </a:pPr>
                      <a:r>
                        <a:rPr lang="en-CA" sz="1400" dirty="0">
                          <a:effectLst/>
                          <a:latin typeface="Calibri" panose="020F0502020204030204" pitchFamily="34" charset="0"/>
                          <a:ea typeface="Calibri" panose="020F0502020204030204" pitchFamily="34" charset="0"/>
                          <a:cs typeface="Times New Roman" panose="02020603050405020304" pitchFamily="18" charset="0"/>
                        </a:rPr>
                        <a:t>Technology and office supplies are already highly profitable.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1450" indent="-171450">
                        <a:lnSpc>
                          <a:spcPct val="107000"/>
                        </a:lnSpc>
                        <a:spcAft>
                          <a:spcPts val="0"/>
                        </a:spcAft>
                        <a:buFont typeface="Arial" panose="020B0604020202020204" pitchFamily="34" charset="0"/>
                        <a:buChar char="•"/>
                      </a:pPr>
                      <a:r>
                        <a:rPr lang="en-CA" sz="1400" dirty="0">
                          <a:effectLst/>
                          <a:latin typeface="Calibri" panose="020F0502020204030204" pitchFamily="34" charset="0"/>
                          <a:ea typeface="Calibri" panose="020F0502020204030204" pitchFamily="34" charset="0"/>
                          <a:cs typeface="Times New Roman" panose="02020603050405020304" pitchFamily="18" charset="0"/>
                        </a:rPr>
                        <a:t>Furnitures on the whole contribute only to about 8% of the total profit.</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2325335"/>
                  </a:ext>
                </a:extLst>
              </a:tr>
              <a:tr h="1040451">
                <a:tc>
                  <a:txBody>
                    <a:bodyPr/>
                    <a:lstStyle/>
                    <a:p>
                      <a:pPr marL="171450" indent="-171450">
                        <a:lnSpc>
                          <a:spcPct val="107000"/>
                        </a:lnSpc>
                        <a:spcAft>
                          <a:spcPts val="0"/>
                        </a:spcAft>
                        <a:buFont typeface="Arial" panose="020B0604020202020204" pitchFamily="34" charset="0"/>
                        <a:buChar char="•"/>
                      </a:pPr>
                      <a:r>
                        <a:rPr lang="en-CA" sz="1400" dirty="0">
                          <a:effectLst/>
                          <a:latin typeface="Calibri" panose="020F0502020204030204" pitchFamily="34" charset="0"/>
                          <a:ea typeface="Calibri" panose="020F0502020204030204" pitchFamily="34" charset="0"/>
                          <a:cs typeface="Times New Roman" panose="02020603050405020304" pitchFamily="18" charset="0"/>
                        </a:rPr>
                        <a:t>Chairs and chair mats are neutralising the losses provided by the tables.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1450" indent="-171450">
                        <a:lnSpc>
                          <a:spcPct val="107000"/>
                        </a:lnSpc>
                        <a:spcAft>
                          <a:spcPts val="0"/>
                        </a:spcAft>
                        <a:buFont typeface="Arial" panose="020B0604020202020204" pitchFamily="34" charset="0"/>
                        <a:buChar char="•"/>
                      </a:pPr>
                      <a:r>
                        <a:rPr lang="en-CA" sz="1400" dirty="0">
                          <a:effectLst/>
                          <a:latin typeface="Calibri" panose="020F0502020204030204" pitchFamily="34" charset="0"/>
                          <a:ea typeface="Calibri" panose="020F0502020204030204" pitchFamily="34" charset="0"/>
                          <a:cs typeface="Times New Roman" panose="02020603050405020304" pitchFamily="18" charset="0"/>
                        </a:rPr>
                        <a:t>Among the furniture , table causes around 99000 dollars of losses.</a:t>
                      </a:r>
                    </a:p>
                    <a:p>
                      <a:pPr marL="171450" indent="-171450">
                        <a:lnSpc>
                          <a:spcPct val="107000"/>
                        </a:lnSpc>
                        <a:spcAft>
                          <a:spcPts val="0"/>
                        </a:spcAft>
                        <a:buFont typeface="Arial" panose="020B0604020202020204" pitchFamily="34" charset="0"/>
                        <a:buChar char="•"/>
                      </a:pPr>
                      <a:endParaRPr lang="en-CA" sz="1400" dirty="0">
                        <a:effectLst/>
                        <a:latin typeface="Calibri" panose="020F0502020204030204" pitchFamily="34" charset="0"/>
                        <a:ea typeface="Calibri" panose="020F0502020204030204" pitchFamily="34" charset="0"/>
                        <a:cs typeface="Times New Roman" panose="02020603050405020304" pitchFamily="18" charset="0"/>
                      </a:endParaRPr>
                    </a:p>
                    <a:p>
                      <a:pPr marL="171450" indent="-171450">
                        <a:lnSpc>
                          <a:spcPct val="107000"/>
                        </a:lnSpc>
                        <a:spcAft>
                          <a:spcPts val="0"/>
                        </a:spcAft>
                        <a:buFont typeface="Arial" panose="020B0604020202020204" pitchFamily="34" charset="0"/>
                        <a:buChar char="•"/>
                      </a:pPr>
                      <a:endParaRPr lang="en-CA" sz="1400" dirty="0">
                        <a:effectLst/>
                        <a:latin typeface="Calibri" panose="020F0502020204030204" pitchFamily="34" charset="0"/>
                        <a:ea typeface="Calibri" panose="020F0502020204030204" pitchFamily="34" charset="0"/>
                        <a:cs typeface="Times New Roman" panose="02020603050405020304" pitchFamily="18" charset="0"/>
                      </a:endParaRPr>
                    </a:p>
                    <a:p>
                      <a:pPr marL="171450" indent="-171450">
                        <a:lnSpc>
                          <a:spcPct val="107000"/>
                        </a:lnSpc>
                        <a:spcAft>
                          <a:spcPts val="0"/>
                        </a:spcAft>
                        <a:buFont typeface="Arial" panose="020B0604020202020204" pitchFamily="34" charset="0"/>
                        <a:buChar char="•"/>
                      </a:pPr>
                      <a:endParaRPr lang="en-CA"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03873141"/>
                  </a:ext>
                </a:extLst>
              </a:tr>
            </a:tbl>
          </a:graphicData>
        </a:graphic>
      </p:graphicFrame>
      <p:graphicFrame>
        <p:nvGraphicFramePr>
          <p:cNvPr id="10" name="Table 9">
            <a:extLst>
              <a:ext uri="{FF2B5EF4-FFF2-40B4-BE49-F238E27FC236}">
                <a16:creationId xmlns:a16="http://schemas.microsoft.com/office/drawing/2014/main" id="{98055B3A-158E-46CA-8855-574DADB70999}"/>
              </a:ext>
            </a:extLst>
          </p:cNvPr>
          <p:cNvGraphicFramePr>
            <a:graphicFrameLocks noGrp="1"/>
          </p:cNvGraphicFramePr>
          <p:nvPr>
            <p:extLst>
              <p:ext uri="{D42A27DB-BD31-4B8C-83A1-F6EECF244321}">
                <p14:modId xmlns:p14="http://schemas.microsoft.com/office/powerpoint/2010/main" val="2986474232"/>
              </p:ext>
            </p:extLst>
          </p:nvPr>
        </p:nvGraphicFramePr>
        <p:xfrm>
          <a:off x="1244338" y="4015819"/>
          <a:ext cx="8654264" cy="2328420"/>
        </p:xfrm>
        <a:graphic>
          <a:graphicData uri="http://schemas.openxmlformats.org/drawingml/2006/table">
            <a:tbl>
              <a:tblPr firstRow="1" firstCol="1" bandRow="1"/>
              <a:tblGrid>
                <a:gridCol w="4327132">
                  <a:extLst>
                    <a:ext uri="{9D8B030D-6E8A-4147-A177-3AD203B41FA5}">
                      <a16:colId xmlns:a16="http://schemas.microsoft.com/office/drawing/2014/main" val="241561534"/>
                    </a:ext>
                  </a:extLst>
                </a:gridCol>
                <a:gridCol w="4327132">
                  <a:extLst>
                    <a:ext uri="{9D8B030D-6E8A-4147-A177-3AD203B41FA5}">
                      <a16:colId xmlns:a16="http://schemas.microsoft.com/office/drawing/2014/main" val="418869573"/>
                    </a:ext>
                  </a:extLst>
                </a:gridCol>
              </a:tblGrid>
              <a:tr h="445232">
                <a:tc>
                  <a:txBody>
                    <a:bodyPr/>
                    <a:lstStyle/>
                    <a:p>
                      <a:pPr algn="ctr" fontAlgn="b"/>
                      <a:r>
                        <a:rPr lang="en-CA" sz="1100" b="1" i="0" u="none" strike="noStrike" dirty="0">
                          <a:solidFill>
                            <a:srgbClr val="FFFFFF"/>
                          </a:solidFill>
                          <a:effectLst/>
                          <a:latin typeface="Calibri" panose="020F0502020204030204" pitchFamily="34" charset="0"/>
                        </a:rPr>
                        <a:t>Opportunities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50"/>
                    </a:solidFill>
                  </a:tcPr>
                </a:tc>
                <a:tc>
                  <a:txBody>
                    <a:bodyPr/>
                    <a:lstStyle/>
                    <a:p>
                      <a:pPr algn="ctr">
                        <a:lnSpc>
                          <a:spcPct val="107000"/>
                        </a:lnSpc>
                        <a:spcAft>
                          <a:spcPts val="0"/>
                        </a:spcAft>
                      </a:pPr>
                      <a:r>
                        <a:rPr lang="en-CA" sz="11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Threats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00000"/>
                    </a:solidFill>
                  </a:tcPr>
                </a:tc>
                <a:extLst>
                  <a:ext uri="{0D108BD9-81ED-4DB2-BD59-A6C34878D82A}">
                    <a16:rowId xmlns:a16="http://schemas.microsoft.com/office/drawing/2014/main" val="1614510441"/>
                  </a:ext>
                </a:extLst>
              </a:tr>
              <a:tr h="894448">
                <a:tc>
                  <a:txBody>
                    <a:bodyPr/>
                    <a:lstStyle/>
                    <a:p>
                      <a:pPr marL="171450" indent="-171450">
                        <a:lnSpc>
                          <a:spcPct val="107000"/>
                        </a:lnSpc>
                        <a:spcAft>
                          <a:spcPts val="0"/>
                        </a:spcAft>
                        <a:buFont typeface="Arial" panose="020B0604020202020204" pitchFamily="34" charset="0"/>
                        <a:buChar char="•"/>
                      </a:pPr>
                      <a:r>
                        <a:rPr lang="en-US" sz="1400" dirty="0">
                          <a:effectLst/>
                          <a:latin typeface="Calibri" panose="020F0502020204030204" pitchFamily="34" charset="0"/>
                          <a:ea typeface="Calibri" panose="020F0502020204030204" pitchFamily="34" charset="0"/>
                          <a:cs typeface="Times New Roman" panose="02020603050405020304" pitchFamily="18" charset="0"/>
                        </a:rPr>
                        <a:t>By cancelling some contracts with the table and bookcase suppliers we can reduce the losses to huge extent and save lot of  space at particular warehouse.</a:t>
                      </a:r>
                      <a:endParaRPr lang="en-CA"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1450" indent="-171450">
                        <a:lnSpc>
                          <a:spcPct val="107000"/>
                        </a:lnSpc>
                        <a:spcAft>
                          <a:spcPts val="0"/>
                        </a:spcAft>
                        <a:buFont typeface="Arial" panose="020B0604020202020204" pitchFamily="34" charset="0"/>
                        <a:buChar char="•"/>
                      </a:pPr>
                      <a:r>
                        <a:rPr lang="en-US" sz="1400" dirty="0">
                          <a:effectLst/>
                          <a:latin typeface="Calibri" panose="020F0502020204030204" pitchFamily="34" charset="0"/>
                          <a:ea typeface="Calibri" panose="020F0502020204030204" pitchFamily="34" charset="0"/>
                          <a:cs typeface="Times New Roman" panose="02020603050405020304" pitchFamily="18" charset="0"/>
                        </a:rPr>
                        <a:t>In the virtue of removing some contracts with table suppliers, we may lose some of their other products like chairs .This may incur some losses.</a:t>
                      </a:r>
                      <a:endParaRPr lang="en-CA"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71739239"/>
                  </a:ext>
                </a:extLst>
              </a:tr>
              <a:tr h="988740">
                <a:tc>
                  <a:txBody>
                    <a:bodyPr/>
                    <a:lstStyle/>
                    <a:p>
                      <a:pPr marL="171450" indent="-171450">
                        <a:lnSpc>
                          <a:spcPct val="107000"/>
                        </a:lnSpc>
                        <a:spcAft>
                          <a:spcPts val="0"/>
                        </a:spcAft>
                        <a:buFont typeface="Arial" panose="020B0604020202020204" pitchFamily="34" charset="0"/>
                        <a:buChar char="•"/>
                      </a:pPr>
                      <a:r>
                        <a:rPr lang="en-US" sz="1400" dirty="0">
                          <a:effectLst/>
                          <a:latin typeface="Calibri" panose="020F0502020204030204" pitchFamily="34" charset="0"/>
                          <a:ea typeface="Calibri" panose="020F0502020204030204" pitchFamily="34" charset="0"/>
                          <a:cs typeface="Times New Roman" panose="02020603050405020304" pitchFamily="18" charset="0"/>
                        </a:rPr>
                        <a:t>We can increase the shipping cost for the critically prioritized tables.</a:t>
                      </a:r>
                      <a:endParaRPr lang="en-CA"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71450" indent="-171450">
                        <a:lnSpc>
                          <a:spcPct val="107000"/>
                        </a:lnSpc>
                        <a:spcAft>
                          <a:spcPts val="0"/>
                        </a:spcAft>
                        <a:buFont typeface="Arial" panose="020B0604020202020204" pitchFamily="34" charset="0"/>
                        <a:buChar char="•"/>
                      </a:pPr>
                      <a:r>
                        <a:rPr lang="en-US" sz="1400" dirty="0">
                          <a:effectLst/>
                          <a:latin typeface="Calibri" panose="020F0502020204030204" pitchFamily="34" charset="0"/>
                          <a:ea typeface="Calibri" panose="020F0502020204030204" pitchFamily="34" charset="0"/>
                          <a:cs typeface="Times New Roman" panose="02020603050405020304" pitchFamily="18" charset="0"/>
                        </a:rPr>
                        <a:t>If we keep on adding the items to the warehouse without getting them sold then it not only consumes spaces at warehouse but gets old fashioned and in turn the resale value also falls down.</a:t>
                      </a:r>
                      <a:endParaRPr lang="en-CA"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87210743"/>
                  </a:ext>
                </a:extLst>
              </a:tr>
            </a:tbl>
          </a:graphicData>
        </a:graphic>
      </p:graphicFrame>
    </p:spTree>
    <p:extLst>
      <p:ext uri="{BB962C8B-B14F-4D97-AF65-F5344CB8AC3E}">
        <p14:creationId xmlns:p14="http://schemas.microsoft.com/office/powerpoint/2010/main" val="5711933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4F2F5-56AE-4185-A889-E803491AB4DA}"/>
              </a:ext>
            </a:extLst>
          </p:cNvPr>
          <p:cNvSpPr>
            <a:spLocks noGrp="1"/>
          </p:cNvSpPr>
          <p:nvPr>
            <p:ph type="title"/>
          </p:nvPr>
        </p:nvSpPr>
        <p:spPr/>
        <p:txBody>
          <a:bodyPr/>
          <a:lstStyle/>
          <a:p>
            <a:r>
              <a:rPr lang="en-US" dirty="0"/>
              <a:t>RECOMMENDATION</a:t>
            </a:r>
            <a:endParaRPr lang="en-CA" dirty="0"/>
          </a:p>
        </p:txBody>
      </p:sp>
      <p:sp>
        <p:nvSpPr>
          <p:cNvPr id="3" name="Content Placeholder 2">
            <a:extLst>
              <a:ext uri="{FF2B5EF4-FFF2-40B4-BE49-F238E27FC236}">
                <a16:creationId xmlns:a16="http://schemas.microsoft.com/office/drawing/2014/main" id="{21ECC508-22A7-4A92-BDEF-A8CA3972CE71}"/>
              </a:ext>
            </a:extLst>
          </p:cNvPr>
          <p:cNvSpPr>
            <a:spLocks noGrp="1"/>
          </p:cNvSpPr>
          <p:nvPr>
            <p:ph sz="quarter" idx="10"/>
          </p:nvPr>
        </p:nvSpPr>
        <p:spPr>
          <a:xfrm>
            <a:off x="539496" y="1435608"/>
            <a:ext cx="10585704" cy="3977640"/>
          </a:xfrm>
        </p:spPr>
        <p:txBody>
          <a:bodyPr>
            <a:normAutofit fontScale="92500"/>
          </a:bodyPr>
          <a:lstStyle/>
          <a:p>
            <a:pPr marL="342900" indent="-342900">
              <a:buFont typeface="Arial" panose="020B0604020202020204" pitchFamily="34" charset="0"/>
              <a:buChar char="•"/>
            </a:pPr>
            <a:r>
              <a:rPr lang="en-US" sz="2400" dirty="0">
                <a:latin typeface="Aparajita" panose="02020603050405020304" pitchFamily="18" charset="0"/>
                <a:cs typeface="Aparajita" panose="02020603050405020304" pitchFamily="18" charset="0"/>
              </a:rPr>
              <a:t>The tables and bookcases which are consuming more spaces and are not profitable can be sold out on clearance sale to the premium customers and corporate sectors.</a:t>
            </a:r>
          </a:p>
          <a:p>
            <a:pPr marL="342900" indent="-342900">
              <a:buFont typeface="Arial" panose="020B0604020202020204" pitchFamily="34" charset="0"/>
              <a:buChar char="•"/>
            </a:pPr>
            <a:r>
              <a:rPr lang="en-US" sz="2400" dirty="0">
                <a:latin typeface="Aparajita" panose="02020603050405020304" pitchFamily="18" charset="0"/>
                <a:cs typeface="Aparajita" panose="02020603050405020304" pitchFamily="18" charset="0"/>
              </a:rPr>
              <a:t>The contract for the particular tables and bookcases can be cancelled.</a:t>
            </a:r>
          </a:p>
          <a:p>
            <a:pPr marL="342900" indent="-342900">
              <a:buFont typeface="Arial" panose="020B0604020202020204" pitchFamily="34" charset="0"/>
              <a:buChar char="•"/>
            </a:pPr>
            <a:r>
              <a:rPr lang="en-US" sz="2400" dirty="0">
                <a:latin typeface="Aparajita" panose="02020603050405020304" pitchFamily="18" charset="0"/>
                <a:cs typeface="Aparajita" panose="02020603050405020304" pitchFamily="18" charset="0"/>
              </a:rPr>
              <a:t>Royal cherry finish supplies can be increased across Ontario and Atlantic supplies can be increased across other small provinces.</a:t>
            </a:r>
          </a:p>
          <a:p>
            <a:pPr marL="342900" indent="-342900">
              <a:buFont typeface="Arial" panose="020B0604020202020204" pitchFamily="34" charset="0"/>
              <a:buChar char="•"/>
            </a:pPr>
            <a:r>
              <a:rPr lang="en-US" sz="2400" dirty="0">
                <a:latin typeface="Aparajita" panose="02020603050405020304" pitchFamily="18" charset="0"/>
                <a:cs typeface="Aparajita" panose="02020603050405020304" pitchFamily="18" charset="0"/>
              </a:rPr>
              <a:t>Shipping cost can be raised by 15$ for the critical products and hence shipping delays should also be reduced.</a:t>
            </a:r>
          </a:p>
        </p:txBody>
      </p:sp>
    </p:spTree>
    <p:extLst>
      <p:ext uri="{BB962C8B-B14F-4D97-AF65-F5344CB8AC3E}">
        <p14:creationId xmlns:p14="http://schemas.microsoft.com/office/powerpoint/2010/main" val="35409259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8219" y="377072"/>
            <a:ext cx="11236749" cy="5957740"/>
          </a:xfrm>
        </p:spPr>
        <p:txBody>
          <a:bodyPr anchor="ctr" anchorCtr="0">
            <a:normAutofit/>
          </a:bodyPr>
          <a:lstStyle/>
          <a:p>
            <a:pPr algn="ctr"/>
            <a:r>
              <a:rPr lang="en-US" sz="8800" b="1" dirty="0">
                <a:solidFill>
                  <a:schemeClr val="bg1"/>
                </a:solidFill>
              </a:rPr>
              <a:t>Thank You</a:t>
            </a:r>
            <a:endParaRPr lang="en-US" sz="7200" dirty="0">
              <a:solidFill>
                <a:schemeClr val="bg1"/>
              </a:solidFill>
            </a:endParaRPr>
          </a:p>
        </p:txBody>
      </p:sp>
    </p:spTree>
    <p:extLst>
      <p:ext uri="{BB962C8B-B14F-4D97-AF65-F5344CB8AC3E}">
        <p14:creationId xmlns:p14="http://schemas.microsoft.com/office/powerpoint/2010/main" val="442466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21207" y="485764"/>
            <a:ext cx="6877119" cy="640080"/>
          </a:xfrm>
        </p:spPr>
        <p:txBody>
          <a:bodyPr>
            <a:normAutofit/>
          </a:bodyPr>
          <a:lstStyle/>
          <a:p>
            <a:r>
              <a:rPr lang="en-US" sz="3600" b="1" dirty="0">
                <a:latin typeface="Segoe UI Light" panose="020B0502040204020203" pitchFamily="34" charset="0"/>
                <a:cs typeface="Segoe UI Light" panose="020B0502040204020203" pitchFamily="34" charset="0"/>
              </a:rPr>
              <a:t>Data Cleaning and Consolidation</a:t>
            </a:r>
          </a:p>
        </p:txBody>
      </p:sp>
      <p:graphicFrame>
        <p:nvGraphicFramePr>
          <p:cNvPr id="3" name="Table 2">
            <a:extLst>
              <a:ext uri="{FF2B5EF4-FFF2-40B4-BE49-F238E27FC236}">
                <a16:creationId xmlns:a16="http://schemas.microsoft.com/office/drawing/2014/main" id="{DF3F24C4-4548-45BD-9DEE-518E3C551AB5}"/>
              </a:ext>
            </a:extLst>
          </p:cNvPr>
          <p:cNvGraphicFramePr>
            <a:graphicFrameLocks noGrp="1"/>
          </p:cNvGraphicFramePr>
          <p:nvPr>
            <p:extLst>
              <p:ext uri="{D42A27DB-BD31-4B8C-83A1-F6EECF244321}">
                <p14:modId xmlns:p14="http://schemas.microsoft.com/office/powerpoint/2010/main" val="3384871557"/>
              </p:ext>
            </p:extLst>
          </p:nvPr>
        </p:nvGraphicFramePr>
        <p:xfrm>
          <a:off x="700005" y="1441606"/>
          <a:ext cx="10499038" cy="3238620"/>
        </p:xfrm>
        <a:graphic>
          <a:graphicData uri="http://schemas.openxmlformats.org/drawingml/2006/table">
            <a:tbl>
              <a:tblPr>
                <a:tableStyleId>{5C22544A-7EE6-4342-B048-85BDC9FD1C3A}</a:tableStyleId>
              </a:tblPr>
              <a:tblGrid>
                <a:gridCol w="791645">
                  <a:extLst>
                    <a:ext uri="{9D8B030D-6E8A-4147-A177-3AD203B41FA5}">
                      <a16:colId xmlns:a16="http://schemas.microsoft.com/office/drawing/2014/main" val="1101525485"/>
                    </a:ext>
                  </a:extLst>
                </a:gridCol>
                <a:gridCol w="791645">
                  <a:extLst>
                    <a:ext uri="{9D8B030D-6E8A-4147-A177-3AD203B41FA5}">
                      <a16:colId xmlns:a16="http://schemas.microsoft.com/office/drawing/2014/main" val="2970848800"/>
                    </a:ext>
                  </a:extLst>
                </a:gridCol>
                <a:gridCol w="1090135">
                  <a:extLst>
                    <a:ext uri="{9D8B030D-6E8A-4147-A177-3AD203B41FA5}">
                      <a16:colId xmlns:a16="http://schemas.microsoft.com/office/drawing/2014/main" val="3745750314"/>
                    </a:ext>
                  </a:extLst>
                </a:gridCol>
                <a:gridCol w="1206935">
                  <a:extLst>
                    <a:ext uri="{9D8B030D-6E8A-4147-A177-3AD203B41FA5}">
                      <a16:colId xmlns:a16="http://schemas.microsoft.com/office/drawing/2014/main" val="684817331"/>
                    </a:ext>
                  </a:extLst>
                </a:gridCol>
                <a:gridCol w="1206935">
                  <a:extLst>
                    <a:ext uri="{9D8B030D-6E8A-4147-A177-3AD203B41FA5}">
                      <a16:colId xmlns:a16="http://schemas.microsoft.com/office/drawing/2014/main" val="3994690915"/>
                    </a:ext>
                  </a:extLst>
                </a:gridCol>
                <a:gridCol w="973335">
                  <a:extLst>
                    <a:ext uri="{9D8B030D-6E8A-4147-A177-3AD203B41FA5}">
                      <a16:colId xmlns:a16="http://schemas.microsoft.com/office/drawing/2014/main" val="1079685320"/>
                    </a:ext>
                  </a:extLst>
                </a:gridCol>
                <a:gridCol w="973335">
                  <a:extLst>
                    <a:ext uri="{9D8B030D-6E8A-4147-A177-3AD203B41FA5}">
                      <a16:colId xmlns:a16="http://schemas.microsoft.com/office/drawing/2014/main" val="1956871774"/>
                    </a:ext>
                  </a:extLst>
                </a:gridCol>
                <a:gridCol w="1180980">
                  <a:extLst>
                    <a:ext uri="{9D8B030D-6E8A-4147-A177-3AD203B41FA5}">
                      <a16:colId xmlns:a16="http://schemas.microsoft.com/office/drawing/2014/main" val="444005490"/>
                    </a:ext>
                  </a:extLst>
                </a:gridCol>
                <a:gridCol w="1323735">
                  <a:extLst>
                    <a:ext uri="{9D8B030D-6E8A-4147-A177-3AD203B41FA5}">
                      <a16:colId xmlns:a16="http://schemas.microsoft.com/office/drawing/2014/main" val="2320634506"/>
                    </a:ext>
                  </a:extLst>
                </a:gridCol>
                <a:gridCol w="960358">
                  <a:extLst>
                    <a:ext uri="{9D8B030D-6E8A-4147-A177-3AD203B41FA5}">
                      <a16:colId xmlns:a16="http://schemas.microsoft.com/office/drawing/2014/main" val="3946248649"/>
                    </a:ext>
                  </a:extLst>
                </a:gridCol>
              </a:tblGrid>
              <a:tr h="400521">
                <a:tc>
                  <a:txBody>
                    <a:bodyPr/>
                    <a:lstStyle/>
                    <a:p>
                      <a:pPr algn="ctr" fontAlgn="ctr"/>
                      <a:r>
                        <a:rPr lang="en-US" sz="1400" u="none" strike="noStrike">
                          <a:effectLst/>
                        </a:rPr>
                        <a:t>Order ID</a:t>
                      </a:r>
                      <a:endParaRPr lang="en-US" sz="1400" b="1" i="0" u="none" strike="noStrike">
                        <a:effectLst/>
                        <a:latin typeface="MS Sans Serif"/>
                      </a:endParaRPr>
                    </a:p>
                  </a:txBody>
                  <a:tcPr marL="2730" marR="2730" marT="2730" marB="0" anchor="ctr"/>
                </a:tc>
                <a:tc>
                  <a:txBody>
                    <a:bodyPr/>
                    <a:lstStyle/>
                    <a:p>
                      <a:pPr algn="ctr" fontAlgn="ctr"/>
                      <a:r>
                        <a:rPr lang="en-US" sz="1400" b="1" u="none" strike="noStrike" dirty="0">
                          <a:solidFill>
                            <a:srgbClr val="FF0000"/>
                          </a:solidFill>
                          <a:effectLst/>
                        </a:rPr>
                        <a:t>Status</a:t>
                      </a:r>
                      <a:endParaRPr lang="en-US" sz="1400" b="1" i="0" u="none" strike="noStrike" dirty="0">
                        <a:solidFill>
                          <a:srgbClr val="FF0000"/>
                        </a:solidFill>
                        <a:effectLst/>
                        <a:latin typeface="MS Sans Serif"/>
                      </a:endParaRPr>
                    </a:p>
                  </a:txBody>
                  <a:tcPr marL="2730" marR="2730" marT="2730" marB="0" anchor="ctr"/>
                </a:tc>
                <a:tc>
                  <a:txBody>
                    <a:bodyPr/>
                    <a:lstStyle/>
                    <a:p>
                      <a:pPr algn="ctr" fontAlgn="ctr"/>
                      <a:r>
                        <a:rPr lang="en-US" sz="1400" u="none" strike="noStrike">
                          <a:effectLst/>
                        </a:rPr>
                        <a:t>Order Date</a:t>
                      </a:r>
                      <a:endParaRPr lang="en-US" sz="1400" b="1" i="0" u="none" strike="noStrike">
                        <a:effectLst/>
                        <a:latin typeface="MS Sans Serif"/>
                      </a:endParaRPr>
                    </a:p>
                  </a:txBody>
                  <a:tcPr marL="2730" marR="2730" marT="2730" marB="0" anchor="ctr"/>
                </a:tc>
                <a:tc>
                  <a:txBody>
                    <a:bodyPr/>
                    <a:lstStyle/>
                    <a:p>
                      <a:pPr algn="ctr" fontAlgn="ctr"/>
                      <a:r>
                        <a:rPr lang="en-US" sz="1400" u="none" strike="noStrike">
                          <a:effectLst/>
                        </a:rPr>
                        <a:t>Order Quantity</a:t>
                      </a:r>
                      <a:endParaRPr lang="en-US" sz="1400" b="1" i="0" u="none" strike="noStrike">
                        <a:effectLst/>
                        <a:latin typeface="MS Sans Serif"/>
                      </a:endParaRPr>
                    </a:p>
                  </a:txBody>
                  <a:tcPr marL="2730" marR="2730" marT="2730" marB="0" anchor="ctr"/>
                </a:tc>
                <a:tc>
                  <a:txBody>
                    <a:bodyPr/>
                    <a:lstStyle/>
                    <a:p>
                      <a:pPr algn="ctr" fontAlgn="ctr"/>
                      <a:r>
                        <a:rPr lang="en-US" sz="1400" u="none" strike="noStrike">
                          <a:effectLst/>
                        </a:rPr>
                        <a:t>Sales</a:t>
                      </a:r>
                      <a:endParaRPr lang="en-US" sz="1400" b="1" i="0" u="none" strike="noStrike">
                        <a:effectLst/>
                        <a:latin typeface="MS Sans Serif"/>
                      </a:endParaRPr>
                    </a:p>
                  </a:txBody>
                  <a:tcPr marL="2730" marR="2730" marT="2730" marB="0" anchor="ctr"/>
                </a:tc>
                <a:tc>
                  <a:txBody>
                    <a:bodyPr/>
                    <a:lstStyle/>
                    <a:p>
                      <a:pPr algn="ctr" fontAlgn="ctr"/>
                      <a:r>
                        <a:rPr lang="en-US" sz="1400" u="none" strike="noStrike">
                          <a:effectLst/>
                        </a:rPr>
                        <a:t>Profit</a:t>
                      </a:r>
                      <a:endParaRPr lang="en-US" sz="1400" b="1" i="0" u="none" strike="noStrike">
                        <a:effectLst/>
                        <a:latin typeface="MS Sans Serif"/>
                      </a:endParaRPr>
                    </a:p>
                  </a:txBody>
                  <a:tcPr marL="2730" marR="2730" marT="2730" marB="0" anchor="ctr"/>
                </a:tc>
                <a:tc>
                  <a:txBody>
                    <a:bodyPr/>
                    <a:lstStyle/>
                    <a:p>
                      <a:pPr algn="ctr" fontAlgn="ctr"/>
                      <a:r>
                        <a:rPr lang="en-US" sz="1400" b="1" u="none" strike="noStrike" dirty="0">
                          <a:solidFill>
                            <a:srgbClr val="FF0000"/>
                          </a:solidFill>
                          <a:effectLst/>
                        </a:rPr>
                        <a:t>Calculated</a:t>
                      </a:r>
                      <a:br>
                        <a:rPr lang="en-US" sz="1400" b="1" u="none" strike="noStrike" dirty="0">
                          <a:solidFill>
                            <a:srgbClr val="FF0000"/>
                          </a:solidFill>
                          <a:effectLst/>
                        </a:rPr>
                      </a:br>
                      <a:r>
                        <a:rPr lang="en-US" sz="1400" b="1" u="none" strike="noStrike" dirty="0">
                          <a:solidFill>
                            <a:srgbClr val="FF0000"/>
                          </a:solidFill>
                          <a:effectLst/>
                        </a:rPr>
                        <a:t> Profit</a:t>
                      </a:r>
                      <a:endParaRPr lang="en-US" sz="1400" b="1" i="0" u="none" strike="noStrike" dirty="0">
                        <a:solidFill>
                          <a:srgbClr val="FF0000"/>
                        </a:solidFill>
                        <a:effectLst/>
                        <a:latin typeface="MS Sans Serif"/>
                      </a:endParaRPr>
                    </a:p>
                  </a:txBody>
                  <a:tcPr marL="2730" marR="2730" marT="2730" marB="0" anchor="ctr"/>
                </a:tc>
                <a:tc>
                  <a:txBody>
                    <a:bodyPr/>
                    <a:lstStyle/>
                    <a:p>
                      <a:pPr algn="ctr" fontAlgn="ctr"/>
                      <a:r>
                        <a:rPr lang="en-US" sz="1400" u="none" strike="noStrike">
                          <a:effectLst/>
                        </a:rPr>
                        <a:t>Shipping Cost</a:t>
                      </a:r>
                      <a:endParaRPr lang="en-US" sz="1400" b="1" i="0" u="none" strike="noStrike">
                        <a:effectLst/>
                        <a:latin typeface="MS Sans Serif"/>
                      </a:endParaRPr>
                    </a:p>
                  </a:txBody>
                  <a:tcPr marL="2730" marR="2730" marT="2730" marB="0" anchor="ctr"/>
                </a:tc>
                <a:tc>
                  <a:txBody>
                    <a:bodyPr/>
                    <a:lstStyle/>
                    <a:p>
                      <a:pPr algn="ctr" fontAlgn="ctr"/>
                      <a:r>
                        <a:rPr lang="en-US" sz="1400" u="none" strike="noStrike">
                          <a:effectLst/>
                        </a:rPr>
                        <a:t>Ship Date</a:t>
                      </a:r>
                      <a:endParaRPr lang="en-US" sz="1400" b="1" i="0" u="none" strike="noStrike">
                        <a:effectLst/>
                        <a:latin typeface="MS Sans Serif"/>
                      </a:endParaRPr>
                    </a:p>
                  </a:txBody>
                  <a:tcPr marL="2730" marR="2730" marT="2730" marB="0" anchor="ctr"/>
                </a:tc>
                <a:tc>
                  <a:txBody>
                    <a:bodyPr/>
                    <a:lstStyle/>
                    <a:p>
                      <a:pPr algn="ctr" fontAlgn="ctr"/>
                      <a:r>
                        <a:rPr lang="en-US" sz="1400" b="1" u="none" strike="noStrike" dirty="0">
                          <a:solidFill>
                            <a:srgbClr val="FF0000"/>
                          </a:solidFill>
                          <a:effectLst/>
                        </a:rPr>
                        <a:t>Days to deliver</a:t>
                      </a:r>
                      <a:endParaRPr lang="en-US" sz="1400" b="1" i="0" u="none" strike="noStrike" dirty="0">
                        <a:solidFill>
                          <a:srgbClr val="FF0000"/>
                        </a:solidFill>
                        <a:effectLst/>
                        <a:latin typeface="MS Sans Serif"/>
                      </a:endParaRPr>
                    </a:p>
                  </a:txBody>
                  <a:tcPr marL="2730" marR="2730" marT="2730" marB="0" anchor="ctr"/>
                </a:tc>
                <a:extLst>
                  <a:ext uri="{0D108BD9-81ED-4DB2-BD59-A6C34878D82A}">
                    <a16:rowId xmlns:a16="http://schemas.microsoft.com/office/drawing/2014/main" val="2294535823"/>
                  </a:ext>
                </a:extLst>
              </a:tr>
              <a:tr h="204189">
                <a:tc>
                  <a:txBody>
                    <a:bodyPr/>
                    <a:lstStyle/>
                    <a:p>
                      <a:pPr algn="ctr" fontAlgn="b"/>
                      <a:r>
                        <a:rPr lang="en-US" sz="1400" u="none" strike="noStrike">
                          <a:effectLst/>
                        </a:rPr>
                        <a:t>3</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0</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10/13/2010</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6</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261.54</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-213.25</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-213.25</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35</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10/20/2010</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7</a:t>
                      </a:r>
                      <a:endParaRPr lang="en-US" sz="1400" b="1" i="0" u="none" strike="noStrike">
                        <a:solidFill>
                          <a:srgbClr val="FF0000"/>
                        </a:solidFill>
                        <a:effectLst/>
                        <a:latin typeface="MS Sans Serif"/>
                      </a:endParaRPr>
                    </a:p>
                  </a:txBody>
                  <a:tcPr marL="2730" marR="2730" marT="2730" marB="0" anchor="b"/>
                </a:tc>
                <a:extLst>
                  <a:ext uri="{0D108BD9-81ED-4DB2-BD59-A6C34878D82A}">
                    <a16:rowId xmlns:a16="http://schemas.microsoft.com/office/drawing/2014/main" val="1251297273"/>
                  </a:ext>
                </a:extLst>
              </a:tr>
              <a:tr h="204189">
                <a:tc>
                  <a:txBody>
                    <a:bodyPr/>
                    <a:lstStyle/>
                    <a:p>
                      <a:pPr algn="ctr" fontAlgn="b"/>
                      <a:r>
                        <a:rPr lang="en-US" sz="1400" u="none" strike="noStrike">
                          <a:effectLst/>
                        </a:rPr>
                        <a:t>6</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0</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2/20/2012</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2</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6.93</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-4.64</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-4.64</a:t>
                      </a:r>
                      <a:endParaRPr lang="en-US" sz="1400" b="1" i="0" u="none" strike="noStrike">
                        <a:solidFill>
                          <a:srgbClr val="FF0000"/>
                        </a:solidFill>
                        <a:effectLst/>
                        <a:latin typeface="MS Sans Serif"/>
                      </a:endParaRPr>
                    </a:p>
                  </a:txBody>
                  <a:tcPr marL="2730" marR="2730" marT="2730" marB="0" anchor="b"/>
                </a:tc>
                <a:tc>
                  <a:txBody>
                    <a:bodyPr/>
                    <a:lstStyle/>
                    <a:p>
                      <a:pPr algn="ctr" fontAlgn="b"/>
                      <a:r>
                        <a:rPr lang="en-US" sz="1400" u="none" strike="noStrike">
                          <a:effectLst/>
                        </a:rPr>
                        <a:t>2.56</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2/21/2012</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1</a:t>
                      </a:r>
                      <a:endParaRPr lang="en-US" sz="1400" b="1" i="0" u="none" strike="noStrike" dirty="0">
                        <a:solidFill>
                          <a:srgbClr val="FF0000"/>
                        </a:solidFill>
                        <a:effectLst/>
                        <a:latin typeface="MS Sans Serif"/>
                      </a:endParaRPr>
                    </a:p>
                  </a:txBody>
                  <a:tcPr marL="2730" marR="2730" marT="2730" marB="0" anchor="b"/>
                </a:tc>
                <a:extLst>
                  <a:ext uri="{0D108BD9-81ED-4DB2-BD59-A6C34878D82A}">
                    <a16:rowId xmlns:a16="http://schemas.microsoft.com/office/drawing/2014/main" val="3878152595"/>
                  </a:ext>
                </a:extLst>
              </a:tr>
              <a:tr h="204189">
                <a:tc>
                  <a:txBody>
                    <a:bodyPr/>
                    <a:lstStyle/>
                    <a:p>
                      <a:pPr algn="ctr" fontAlgn="b"/>
                      <a:r>
                        <a:rPr lang="en-US" sz="1400" u="none" strike="noStrike">
                          <a:effectLst/>
                        </a:rPr>
                        <a:t>32</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0</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7/15/2011</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15</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140.56</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-128.38</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-128.38</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8.99</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7/16/2011</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1</a:t>
                      </a:r>
                      <a:endParaRPr lang="en-US" sz="1400" b="1" i="0" u="none" strike="noStrike" dirty="0">
                        <a:solidFill>
                          <a:srgbClr val="FF0000"/>
                        </a:solidFill>
                        <a:effectLst/>
                        <a:latin typeface="MS Sans Serif"/>
                      </a:endParaRPr>
                    </a:p>
                  </a:txBody>
                  <a:tcPr marL="2730" marR="2730" marT="2730" marB="0" anchor="b"/>
                </a:tc>
                <a:extLst>
                  <a:ext uri="{0D108BD9-81ED-4DB2-BD59-A6C34878D82A}">
                    <a16:rowId xmlns:a16="http://schemas.microsoft.com/office/drawing/2014/main" val="521387638"/>
                  </a:ext>
                </a:extLst>
              </a:tr>
              <a:tr h="204189">
                <a:tc>
                  <a:txBody>
                    <a:bodyPr/>
                    <a:lstStyle/>
                    <a:p>
                      <a:pPr algn="ctr" fontAlgn="b"/>
                      <a:r>
                        <a:rPr lang="en-US" sz="1400" u="none" strike="noStrike">
                          <a:effectLst/>
                        </a:rPr>
                        <a:t>32</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0</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7/15/2011</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26</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2808.08</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1054.82</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1054.82</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5.81</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7/17/2011</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2</a:t>
                      </a:r>
                      <a:endParaRPr lang="en-US" sz="1400" b="1" i="0" u="none" strike="noStrike" dirty="0">
                        <a:solidFill>
                          <a:srgbClr val="FF0000"/>
                        </a:solidFill>
                        <a:effectLst/>
                        <a:latin typeface="MS Sans Serif"/>
                      </a:endParaRPr>
                    </a:p>
                  </a:txBody>
                  <a:tcPr marL="2730" marR="2730" marT="2730" marB="0" anchor="b"/>
                </a:tc>
                <a:extLst>
                  <a:ext uri="{0D108BD9-81ED-4DB2-BD59-A6C34878D82A}">
                    <a16:rowId xmlns:a16="http://schemas.microsoft.com/office/drawing/2014/main" val="2182472265"/>
                  </a:ext>
                </a:extLst>
              </a:tr>
              <a:tr h="204189">
                <a:tc>
                  <a:txBody>
                    <a:bodyPr/>
                    <a:lstStyle/>
                    <a:p>
                      <a:pPr algn="ctr" fontAlgn="b"/>
                      <a:r>
                        <a:rPr lang="en-US" sz="1400" u="none" strike="noStrike">
                          <a:effectLst/>
                        </a:rPr>
                        <a:t>32</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0</a:t>
                      </a:r>
                      <a:endParaRPr lang="en-US" sz="1400" b="1" i="0" u="none" strike="noStrike">
                        <a:solidFill>
                          <a:srgbClr val="FF0000"/>
                        </a:solidFill>
                        <a:effectLst/>
                        <a:latin typeface="MS Sans Serif"/>
                      </a:endParaRPr>
                    </a:p>
                  </a:txBody>
                  <a:tcPr marL="2730" marR="2730" marT="2730" marB="0" anchor="b"/>
                </a:tc>
                <a:tc>
                  <a:txBody>
                    <a:bodyPr/>
                    <a:lstStyle/>
                    <a:p>
                      <a:pPr algn="ctr" fontAlgn="b"/>
                      <a:r>
                        <a:rPr lang="en-US" sz="1400" u="none" strike="noStrike">
                          <a:effectLst/>
                        </a:rPr>
                        <a:t>7/15/2011</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24</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1761.4</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-1748.56</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-1748.56</a:t>
                      </a:r>
                      <a:endParaRPr lang="en-US" sz="1400" b="1" i="0" u="none" strike="noStrike">
                        <a:solidFill>
                          <a:srgbClr val="FF0000"/>
                        </a:solidFill>
                        <a:effectLst/>
                        <a:latin typeface="MS Sans Serif"/>
                      </a:endParaRPr>
                    </a:p>
                  </a:txBody>
                  <a:tcPr marL="2730" marR="2730" marT="2730" marB="0" anchor="b"/>
                </a:tc>
                <a:tc>
                  <a:txBody>
                    <a:bodyPr/>
                    <a:lstStyle/>
                    <a:p>
                      <a:pPr algn="ctr" fontAlgn="b"/>
                      <a:r>
                        <a:rPr lang="en-US" sz="1400" u="none" strike="noStrike">
                          <a:effectLst/>
                        </a:rPr>
                        <a:t>89.3</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7/16/2011</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1</a:t>
                      </a:r>
                      <a:endParaRPr lang="en-US" sz="1400" b="1" i="0" u="none" strike="noStrike">
                        <a:solidFill>
                          <a:srgbClr val="FF0000"/>
                        </a:solidFill>
                        <a:effectLst/>
                        <a:latin typeface="MS Sans Serif"/>
                      </a:endParaRPr>
                    </a:p>
                  </a:txBody>
                  <a:tcPr marL="2730" marR="2730" marT="2730" marB="0" anchor="b"/>
                </a:tc>
                <a:extLst>
                  <a:ext uri="{0D108BD9-81ED-4DB2-BD59-A6C34878D82A}">
                    <a16:rowId xmlns:a16="http://schemas.microsoft.com/office/drawing/2014/main" val="3031173663"/>
                  </a:ext>
                </a:extLst>
              </a:tr>
              <a:tr h="204189">
                <a:tc>
                  <a:txBody>
                    <a:bodyPr/>
                    <a:lstStyle/>
                    <a:p>
                      <a:pPr algn="ctr" fontAlgn="b"/>
                      <a:r>
                        <a:rPr lang="en-US" sz="1400" u="none" strike="noStrike">
                          <a:effectLst/>
                        </a:rPr>
                        <a:t>32</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0</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7/15/2011</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23</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160.2335</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-85.13</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-85.13</a:t>
                      </a:r>
                      <a:endParaRPr lang="en-US" sz="1400" b="1" i="0" u="none" strike="noStrike">
                        <a:solidFill>
                          <a:srgbClr val="FF0000"/>
                        </a:solidFill>
                        <a:effectLst/>
                        <a:latin typeface="MS Sans Serif"/>
                      </a:endParaRPr>
                    </a:p>
                  </a:txBody>
                  <a:tcPr marL="2730" marR="2730" marT="2730" marB="0" anchor="b"/>
                </a:tc>
                <a:tc>
                  <a:txBody>
                    <a:bodyPr/>
                    <a:lstStyle/>
                    <a:p>
                      <a:pPr algn="ctr" fontAlgn="b"/>
                      <a:r>
                        <a:rPr lang="en-US" sz="1400" u="none" strike="noStrike">
                          <a:effectLst/>
                        </a:rPr>
                        <a:t>5.03</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7/17/2011</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2</a:t>
                      </a:r>
                      <a:endParaRPr lang="en-US" sz="1400" b="1" i="0" u="none" strike="noStrike" dirty="0">
                        <a:solidFill>
                          <a:srgbClr val="FF0000"/>
                        </a:solidFill>
                        <a:effectLst/>
                        <a:latin typeface="MS Sans Serif"/>
                      </a:endParaRPr>
                    </a:p>
                  </a:txBody>
                  <a:tcPr marL="2730" marR="2730" marT="2730" marB="0" anchor="b"/>
                </a:tc>
                <a:extLst>
                  <a:ext uri="{0D108BD9-81ED-4DB2-BD59-A6C34878D82A}">
                    <a16:rowId xmlns:a16="http://schemas.microsoft.com/office/drawing/2014/main" val="3868179631"/>
                  </a:ext>
                </a:extLst>
              </a:tr>
              <a:tr h="204189">
                <a:tc>
                  <a:txBody>
                    <a:bodyPr/>
                    <a:lstStyle/>
                    <a:p>
                      <a:pPr algn="ctr" fontAlgn="b"/>
                      <a:r>
                        <a:rPr lang="en-US" sz="1400" u="none" strike="noStrike">
                          <a:effectLst/>
                        </a:rPr>
                        <a:t>35</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0</a:t>
                      </a:r>
                      <a:endParaRPr lang="en-US" sz="1400" b="1" i="0" u="none" strike="noStrike">
                        <a:solidFill>
                          <a:srgbClr val="FF0000"/>
                        </a:solidFill>
                        <a:effectLst/>
                        <a:latin typeface="MS Sans Serif"/>
                      </a:endParaRPr>
                    </a:p>
                  </a:txBody>
                  <a:tcPr marL="2730" marR="2730" marT="2730" marB="0" anchor="b"/>
                </a:tc>
                <a:tc>
                  <a:txBody>
                    <a:bodyPr/>
                    <a:lstStyle/>
                    <a:p>
                      <a:pPr algn="ctr" fontAlgn="b"/>
                      <a:r>
                        <a:rPr lang="en-US" sz="1400" u="none" strike="noStrike">
                          <a:effectLst/>
                        </a:rPr>
                        <a:t>10/22/2011</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30</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288.56</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60.72</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60.72</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2.25</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10/23/2011</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1</a:t>
                      </a:r>
                      <a:endParaRPr lang="en-US" sz="1400" b="1" i="0" u="none" strike="noStrike" dirty="0">
                        <a:solidFill>
                          <a:srgbClr val="FF0000"/>
                        </a:solidFill>
                        <a:effectLst/>
                        <a:latin typeface="MS Sans Serif"/>
                      </a:endParaRPr>
                    </a:p>
                  </a:txBody>
                  <a:tcPr marL="2730" marR="2730" marT="2730" marB="0" anchor="b"/>
                </a:tc>
                <a:extLst>
                  <a:ext uri="{0D108BD9-81ED-4DB2-BD59-A6C34878D82A}">
                    <a16:rowId xmlns:a16="http://schemas.microsoft.com/office/drawing/2014/main" val="1461158378"/>
                  </a:ext>
                </a:extLst>
              </a:tr>
              <a:tr h="204189">
                <a:tc>
                  <a:txBody>
                    <a:bodyPr/>
                    <a:lstStyle/>
                    <a:p>
                      <a:pPr algn="ctr" fontAlgn="b"/>
                      <a:r>
                        <a:rPr lang="en-US" sz="1400" u="none" strike="noStrike">
                          <a:effectLst/>
                        </a:rPr>
                        <a:t>35</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0</a:t>
                      </a:r>
                      <a:endParaRPr lang="en-US" sz="1400" b="1" i="0" u="none" strike="noStrike">
                        <a:solidFill>
                          <a:srgbClr val="FF0000"/>
                        </a:solidFill>
                        <a:effectLst/>
                        <a:latin typeface="MS Sans Serif"/>
                      </a:endParaRPr>
                    </a:p>
                  </a:txBody>
                  <a:tcPr marL="2730" marR="2730" marT="2730" marB="0" anchor="b"/>
                </a:tc>
                <a:tc>
                  <a:txBody>
                    <a:bodyPr/>
                    <a:lstStyle/>
                    <a:p>
                      <a:pPr algn="ctr" fontAlgn="b"/>
                      <a:r>
                        <a:rPr lang="en-US" sz="1400" u="none" strike="noStrike">
                          <a:effectLst/>
                        </a:rPr>
                        <a:t>10/22/2011</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14</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1892.848</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48.99</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48.99</a:t>
                      </a:r>
                      <a:endParaRPr lang="en-US" sz="1400" b="1" i="0" u="none" strike="noStrike">
                        <a:solidFill>
                          <a:srgbClr val="FF0000"/>
                        </a:solidFill>
                        <a:effectLst/>
                        <a:latin typeface="MS Sans Serif"/>
                      </a:endParaRPr>
                    </a:p>
                  </a:txBody>
                  <a:tcPr marL="2730" marR="2730" marT="2730" marB="0" anchor="b"/>
                </a:tc>
                <a:tc>
                  <a:txBody>
                    <a:bodyPr/>
                    <a:lstStyle/>
                    <a:p>
                      <a:pPr algn="ctr" fontAlgn="b"/>
                      <a:r>
                        <a:rPr lang="en-US" sz="1400" u="none" strike="noStrike">
                          <a:effectLst/>
                        </a:rPr>
                        <a:t>8.99</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10/24/2011</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2</a:t>
                      </a:r>
                      <a:endParaRPr lang="en-US" sz="1400" b="1" i="0" u="none" strike="noStrike" dirty="0">
                        <a:solidFill>
                          <a:srgbClr val="FF0000"/>
                        </a:solidFill>
                        <a:effectLst/>
                        <a:latin typeface="MS Sans Serif"/>
                      </a:endParaRPr>
                    </a:p>
                  </a:txBody>
                  <a:tcPr marL="2730" marR="2730" marT="2730" marB="0" anchor="b"/>
                </a:tc>
                <a:extLst>
                  <a:ext uri="{0D108BD9-81ED-4DB2-BD59-A6C34878D82A}">
                    <a16:rowId xmlns:a16="http://schemas.microsoft.com/office/drawing/2014/main" val="1097301645"/>
                  </a:ext>
                </a:extLst>
              </a:tr>
              <a:tr h="204189">
                <a:tc>
                  <a:txBody>
                    <a:bodyPr/>
                    <a:lstStyle/>
                    <a:p>
                      <a:pPr algn="ctr" fontAlgn="b"/>
                      <a:r>
                        <a:rPr lang="en-US" sz="1400" u="none" strike="noStrike">
                          <a:effectLst/>
                        </a:rPr>
                        <a:t>1699</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0</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12/29/2010</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40</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430.88</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39.00</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39.00</a:t>
                      </a:r>
                      <a:endParaRPr lang="en-US" sz="1400" b="1" i="0" u="none" strike="noStrike">
                        <a:solidFill>
                          <a:srgbClr val="FF0000"/>
                        </a:solidFill>
                        <a:effectLst/>
                        <a:latin typeface="MS Sans Serif"/>
                      </a:endParaRPr>
                    </a:p>
                  </a:txBody>
                  <a:tcPr marL="2730" marR="2730" marT="2730" marB="0" anchor="b"/>
                </a:tc>
                <a:tc>
                  <a:txBody>
                    <a:bodyPr/>
                    <a:lstStyle/>
                    <a:p>
                      <a:pPr algn="ctr" fontAlgn="b"/>
                      <a:r>
                        <a:rPr lang="en-US" sz="1400" u="none" strike="noStrike">
                          <a:effectLst/>
                        </a:rPr>
                        <a:t>5.25</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3/23/2011</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84</a:t>
                      </a:r>
                      <a:endParaRPr lang="en-US" sz="1400" b="1" i="0" u="none" strike="noStrike" dirty="0">
                        <a:solidFill>
                          <a:srgbClr val="FF0000"/>
                        </a:solidFill>
                        <a:effectLst/>
                        <a:latin typeface="MS Sans Serif"/>
                      </a:endParaRPr>
                    </a:p>
                  </a:txBody>
                  <a:tcPr marL="2730" marR="2730" marT="2730" marB="0" anchor="b"/>
                </a:tc>
                <a:extLst>
                  <a:ext uri="{0D108BD9-81ED-4DB2-BD59-A6C34878D82A}">
                    <a16:rowId xmlns:a16="http://schemas.microsoft.com/office/drawing/2014/main" val="2685808915"/>
                  </a:ext>
                </a:extLst>
              </a:tr>
              <a:tr h="204189">
                <a:tc>
                  <a:txBody>
                    <a:bodyPr/>
                    <a:lstStyle/>
                    <a:p>
                      <a:pPr algn="ctr" fontAlgn="b"/>
                      <a:r>
                        <a:rPr lang="en-US" sz="1400" u="none" strike="noStrike">
                          <a:effectLst/>
                        </a:rPr>
                        <a:t>56740</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0</a:t>
                      </a:r>
                      <a:endParaRPr lang="en-US" sz="1400" b="1" i="0" u="none" strike="noStrike">
                        <a:solidFill>
                          <a:srgbClr val="FF0000"/>
                        </a:solidFill>
                        <a:effectLst/>
                        <a:latin typeface="MS Sans Serif"/>
                      </a:endParaRPr>
                    </a:p>
                  </a:txBody>
                  <a:tcPr marL="2730" marR="2730" marT="2730" marB="0" anchor="b"/>
                </a:tc>
                <a:tc>
                  <a:txBody>
                    <a:bodyPr/>
                    <a:lstStyle/>
                    <a:p>
                      <a:pPr algn="ctr" fontAlgn="b"/>
                      <a:r>
                        <a:rPr lang="en-US" sz="1400" u="none" strike="noStrike">
                          <a:effectLst/>
                        </a:rPr>
                        <a:t>10/16/2012</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33</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662.21</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256.57</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256.57</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3.62</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10/23/2012</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7</a:t>
                      </a:r>
                      <a:endParaRPr lang="en-US" sz="1400" b="1" i="0" u="none" strike="noStrike">
                        <a:solidFill>
                          <a:srgbClr val="FF0000"/>
                        </a:solidFill>
                        <a:effectLst/>
                        <a:latin typeface="MS Sans Serif"/>
                      </a:endParaRPr>
                    </a:p>
                  </a:txBody>
                  <a:tcPr marL="2730" marR="2730" marT="2730" marB="0" anchor="b"/>
                </a:tc>
                <a:extLst>
                  <a:ext uri="{0D108BD9-81ED-4DB2-BD59-A6C34878D82A}">
                    <a16:rowId xmlns:a16="http://schemas.microsoft.com/office/drawing/2014/main" val="256198118"/>
                  </a:ext>
                </a:extLst>
              </a:tr>
              <a:tr h="204189">
                <a:tc>
                  <a:txBody>
                    <a:bodyPr/>
                    <a:lstStyle/>
                    <a:p>
                      <a:pPr algn="ctr" fontAlgn="b"/>
                      <a:r>
                        <a:rPr lang="en-US" sz="1400" u="none" strike="noStrike">
                          <a:effectLst/>
                        </a:rPr>
                        <a:t>66</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0</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1/19/2009</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41</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108.15</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7.57</a:t>
                      </a:r>
                      <a:endParaRPr lang="en-US" sz="1400" b="0" i="0" u="none" strike="noStrike">
                        <a:effectLst/>
                        <a:latin typeface="MS Sans Serif"/>
                      </a:endParaRPr>
                    </a:p>
                  </a:txBody>
                  <a:tcPr marL="2730" marR="2730" marT="2730" marB="0" anchor="b"/>
                </a:tc>
                <a:tc>
                  <a:txBody>
                    <a:bodyPr/>
                    <a:lstStyle/>
                    <a:p>
                      <a:pPr algn="ctr" fontAlgn="b"/>
                      <a:r>
                        <a:rPr lang="en-US" sz="1400" b="1" u="none" strike="noStrike">
                          <a:solidFill>
                            <a:srgbClr val="FF0000"/>
                          </a:solidFill>
                          <a:effectLst/>
                        </a:rPr>
                        <a:t>7.57</a:t>
                      </a:r>
                      <a:endParaRPr lang="en-US" sz="1400" b="1" i="0" u="none" strike="noStrike">
                        <a:solidFill>
                          <a:srgbClr val="FF0000"/>
                        </a:solidFill>
                        <a:effectLst/>
                        <a:latin typeface="MS Sans Serif"/>
                      </a:endParaRPr>
                    </a:p>
                  </a:txBody>
                  <a:tcPr marL="2730" marR="2730" marT="2730" marB="0" anchor="b"/>
                </a:tc>
                <a:tc>
                  <a:txBody>
                    <a:bodyPr/>
                    <a:lstStyle/>
                    <a:p>
                      <a:pPr algn="ctr" fontAlgn="b"/>
                      <a:r>
                        <a:rPr lang="en-US" sz="1400" u="none" strike="noStrike">
                          <a:effectLst/>
                        </a:rPr>
                        <a:t>0.7</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1/19/2009</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0</a:t>
                      </a:r>
                      <a:endParaRPr lang="en-US" sz="1400" b="1" i="0" u="none" strike="noStrike" dirty="0">
                        <a:solidFill>
                          <a:srgbClr val="FF0000"/>
                        </a:solidFill>
                        <a:effectLst/>
                        <a:latin typeface="MS Sans Serif"/>
                      </a:endParaRPr>
                    </a:p>
                  </a:txBody>
                  <a:tcPr marL="2730" marR="2730" marT="2730" marB="0" anchor="b"/>
                </a:tc>
                <a:extLst>
                  <a:ext uri="{0D108BD9-81ED-4DB2-BD59-A6C34878D82A}">
                    <a16:rowId xmlns:a16="http://schemas.microsoft.com/office/drawing/2014/main" val="1334969956"/>
                  </a:ext>
                </a:extLst>
              </a:tr>
              <a:tr h="204189">
                <a:tc>
                  <a:txBody>
                    <a:bodyPr/>
                    <a:lstStyle/>
                    <a:p>
                      <a:pPr algn="ctr" fontAlgn="b"/>
                      <a:r>
                        <a:rPr lang="en-US" sz="1400" u="none" strike="noStrike">
                          <a:effectLst/>
                        </a:rPr>
                        <a:t>69</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1</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6/3/2009</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42</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1186.06</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511.69</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-7.84</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a:effectLst/>
                        </a:rPr>
                        <a:t>3.92</a:t>
                      </a:r>
                      <a:endParaRPr lang="en-US" sz="1400" b="0" i="0" u="none" strike="noStrike">
                        <a:effectLst/>
                        <a:latin typeface="MS Sans Serif"/>
                      </a:endParaRPr>
                    </a:p>
                  </a:txBody>
                  <a:tcPr marL="2730" marR="2730" marT="2730" marB="0" anchor="b"/>
                </a:tc>
                <a:tc>
                  <a:txBody>
                    <a:bodyPr/>
                    <a:lstStyle/>
                    <a:p>
                      <a:pPr algn="ctr" fontAlgn="b"/>
                      <a:r>
                        <a:rPr lang="en-US" sz="1400" u="none" strike="noStrike">
                          <a:effectLst/>
                        </a:rPr>
                        <a:t>6/5/2009</a:t>
                      </a:r>
                      <a:endParaRPr lang="en-US" sz="1400" b="0" i="0" u="none" strike="noStrike">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2</a:t>
                      </a:r>
                      <a:endParaRPr lang="en-US" sz="1400" b="1" i="0" u="none" strike="noStrike" dirty="0">
                        <a:solidFill>
                          <a:srgbClr val="FF0000"/>
                        </a:solidFill>
                        <a:effectLst/>
                        <a:latin typeface="MS Sans Serif"/>
                      </a:endParaRPr>
                    </a:p>
                  </a:txBody>
                  <a:tcPr marL="2730" marR="2730" marT="2730" marB="0" anchor="b"/>
                </a:tc>
                <a:extLst>
                  <a:ext uri="{0D108BD9-81ED-4DB2-BD59-A6C34878D82A}">
                    <a16:rowId xmlns:a16="http://schemas.microsoft.com/office/drawing/2014/main" val="2269909119"/>
                  </a:ext>
                </a:extLst>
              </a:tr>
              <a:tr h="204189">
                <a:tc>
                  <a:txBody>
                    <a:bodyPr/>
                    <a:lstStyle/>
                    <a:p>
                      <a:pPr algn="ctr" fontAlgn="b"/>
                      <a:r>
                        <a:rPr lang="en-US" sz="1400" u="none" strike="noStrike" dirty="0">
                          <a:effectLst/>
                        </a:rPr>
                        <a:t>69</a:t>
                      </a:r>
                      <a:endParaRPr lang="en-US" sz="1400" b="0" i="0" u="none" strike="noStrike" dirty="0">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1</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dirty="0">
                          <a:effectLst/>
                        </a:rPr>
                        <a:t>6/3/2009</a:t>
                      </a:r>
                      <a:endParaRPr lang="en-US" sz="1400" b="0" i="0" u="none" strike="noStrike" dirty="0">
                        <a:effectLst/>
                        <a:latin typeface="MS Sans Serif"/>
                      </a:endParaRPr>
                    </a:p>
                  </a:txBody>
                  <a:tcPr marL="2730" marR="2730" marT="2730" marB="0" anchor="b"/>
                </a:tc>
                <a:tc>
                  <a:txBody>
                    <a:bodyPr/>
                    <a:lstStyle/>
                    <a:p>
                      <a:pPr algn="ctr" fontAlgn="b"/>
                      <a:r>
                        <a:rPr lang="en-US" sz="1400" u="none" strike="noStrike" dirty="0">
                          <a:effectLst/>
                        </a:rPr>
                        <a:t>28</a:t>
                      </a:r>
                      <a:endParaRPr lang="en-US" sz="1400" b="0" i="0" u="none" strike="noStrike" dirty="0">
                        <a:effectLst/>
                        <a:latin typeface="MS Sans Serif"/>
                      </a:endParaRPr>
                    </a:p>
                  </a:txBody>
                  <a:tcPr marL="2730" marR="2730" marT="2730" marB="0" anchor="b"/>
                </a:tc>
                <a:tc>
                  <a:txBody>
                    <a:bodyPr/>
                    <a:lstStyle/>
                    <a:p>
                      <a:pPr algn="ctr" fontAlgn="b"/>
                      <a:r>
                        <a:rPr lang="en-US" sz="1400" u="none" strike="noStrike" dirty="0">
                          <a:effectLst/>
                        </a:rPr>
                        <a:t>51.53</a:t>
                      </a:r>
                      <a:endParaRPr lang="en-US" sz="1400" b="0" i="0" u="none" strike="noStrike" dirty="0">
                        <a:effectLst/>
                        <a:latin typeface="MS Sans Serif"/>
                      </a:endParaRPr>
                    </a:p>
                  </a:txBody>
                  <a:tcPr marL="2730" marR="2730" marT="2730" marB="0" anchor="b"/>
                </a:tc>
                <a:tc>
                  <a:txBody>
                    <a:bodyPr/>
                    <a:lstStyle/>
                    <a:p>
                      <a:pPr algn="ctr" fontAlgn="b"/>
                      <a:r>
                        <a:rPr lang="en-US" sz="1400" u="none" strike="noStrike" dirty="0">
                          <a:effectLst/>
                        </a:rPr>
                        <a:t>0.35</a:t>
                      </a:r>
                      <a:endParaRPr lang="en-US" sz="1400" b="0" i="0" u="none" strike="noStrike" dirty="0">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-1.40</a:t>
                      </a:r>
                      <a:endParaRPr lang="en-US" sz="1400" b="1" i="0" u="none" strike="noStrike" dirty="0">
                        <a:solidFill>
                          <a:srgbClr val="FF0000"/>
                        </a:solidFill>
                        <a:effectLst/>
                        <a:latin typeface="MS Sans Serif"/>
                      </a:endParaRPr>
                    </a:p>
                  </a:txBody>
                  <a:tcPr marL="2730" marR="2730" marT="2730" marB="0" anchor="b"/>
                </a:tc>
                <a:tc>
                  <a:txBody>
                    <a:bodyPr/>
                    <a:lstStyle/>
                    <a:p>
                      <a:pPr algn="ctr" fontAlgn="b"/>
                      <a:r>
                        <a:rPr lang="en-US" sz="1400" u="none" strike="noStrike" dirty="0">
                          <a:effectLst/>
                        </a:rPr>
                        <a:t>0.7</a:t>
                      </a:r>
                      <a:endParaRPr lang="en-US" sz="1400" b="0" i="0" u="none" strike="noStrike" dirty="0">
                        <a:effectLst/>
                        <a:latin typeface="MS Sans Serif"/>
                      </a:endParaRPr>
                    </a:p>
                  </a:txBody>
                  <a:tcPr marL="2730" marR="2730" marT="2730" marB="0" anchor="b"/>
                </a:tc>
                <a:tc>
                  <a:txBody>
                    <a:bodyPr/>
                    <a:lstStyle/>
                    <a:p>
                      <a:pPr algn="ctr" fontAlgn="b"/>
                      <a:r>
                        <a:rPr lang="en-US" sz="1400" u="none" strike="noStrike" dirty="0">
                          <a:effectLst/>
                        </a:rPr>
                        <a:t>6/5/2009</a:t>
                      </a:r>
                      <a:endParaRPr lang="en-US" sz="1400" b="0" i="0" u="none" strike="noStrike" dirty="0">
                        <a:effectLst/>
                        <a:latin typeface="MS Sans Serif"/>
                      </a:endParaRPr>
                    </a:p>
                  </a:txBody>
                  <a:tcPr marL="2730" marR="2730" marT="2730" marB="0" anchor="b"/>
                </a:tc>
                <a:tc>
                  <a:txBody>
                    <a:bodyPr/>
                    <a:lstStyle/>
                    <a:p>
                      <a:pPr algn="ctr" fontAlgn="b"/>
                      <a:r>
                        <a:rPr lang="en-US" sz="1400" b="1" u="none" strike="noStrike" dirty="0">
                          <a:solidFill>
                            <a:srgbClr val="FF0000"/>
                          </a:solidFill>
                          <a:effectLst/>
                        </a:rPr>
                        <a:t>2</a:t>
                      </a:r>
                      <a:endParaRPr lang="en-US" sz="1400" b="1" i="0" u="none" strike="noStrike" dirty="0">
                        <a:solidFill>
                          <a:srgbClr val="FF0000"/>
                        </a:solidFill>
                        <a:effectLst/>
                        <a:latin typeface="MS Sans Serif"/>
                      </a:endParaRPr>
                    </a:p>
                  </a:txBody>
                  <a:tcPr marL="2730" marR="2730" marT="2730" marB="0" anchor="b"/>
                </a:tc>
                <a:extLst>
                  <a:ext uri="{0D108BD9-81ED-4DB2-BD59-A6C34878D82A}">
                    <a16:rowId xmlns:a16="http://schemas.microsoft.com/office/drawing/2014/main" val="2869374149"/>
                  </a:ext>
                </a:extLst>
              </a:tr>
            </a:tbl>
          </a:graphicData>
        </a:graphic>
      </p:graphicFrame>
    </p:spTree>
    <p:extLst>
      <p:ext uri="{BB962C8B-B14F-4D97-AF65-F5344CB8AC3E}">
        <p14:creationId xmlns:p14="http://schemas.microsoft.com/office/powerpoint/2010/main" val="1107001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DD32E1-EF92-4F6D-A9A9-8F43984E863C}"/>
              </a:ext>
            </a:extLst>
          </p:cNvPr>
          <p:cNvSpPr>
            <a:spLocks noGrp="1"/>
          </p:cNvSpPr>
          <p:nvPr>
            <p:ph sz="quarter" idx="10"/>
          </p:nvPr>
        </p:nvSpPr>
        <p:spPr>
          <a:xfrm>
            <a:off x="1298448" y="1440180"/>
            <a:ext cx="9595104" cy="3977640"/>
          </a:xfrm>
        </p:spPr>
        <p:txBody>
          <a:bodyPr>
            <a:normAutofit/>
          </a:bodyPr>
          <a:lstStyle/>
          <a:p>
            <a:r>
              <a:rPr lang="en-US" sz="2400" dirty="0">
                <a:latin typeface="Aparajita" panose="020B0502040204020203" pitchFamily="18" charset="0"/>
                <a:cs typeface="Aparajita" panose="020B0502040204020203" pitchFamily="18" charset="0"/>
              </a:rPr>
              <a:t>In the excel datasheet, we have created a new column called calculated profits, so that profits don’t get added when an item is returned. Similarly to find the products that are returned, a separate column Status has been added. In addition, number of days to deliver is also added to check the estimated delivery time for each product. In this way, data is cleaned and scaled to start analysis on it.</a:t>
            </a:r>
            <a:endParaRPr lang="en-CA" sz="2400" dirty="0">
              <a:latin typeface="Aparajita" panose="020B0502040204020203" pitchFamily="18" charset="0"/>
              <a:cs typeface="Aparajita" panose="020B0502040204020203" pitchFamily="18" charset="0"/>
            </a:endParaRPr>
          </a:p>
        </p:txBody>
      </p:sp>
    </p:spTree>
    <p:extLst>
      <p:ext uri="{BB962C8B-B14F-4D97-AF65-F5344CB8AC3E}">
        <p14:creationId xmlns:p14="http://schemas.microsoft.com/office/powerpoint/2010/main" val="113847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7" y="94268"/>
            <a:ext cx="8358842" cy="993868"/>
          </a:xfrm>
        </p:spPr>
        <p:txBody>
          <a:bodyPr>
            <a:noAutofit/>
          </a:bodyPr>
          <a:lstStyle/>
          <a:p>
            <a:r>
              <a:rPr lang="en-US" sz="3600" b="1" dirty="0">
                <a:latin typeface="Segoe UI Light" panose="020B0502040204020203" pitchFamily="34" charset="0"/>
                <a:cs typeface="Segoe UI Light" panose="020B0502040204020203" pitchFamily="34" charset="0"/>
              </a:rPr>
              <a:t>Analysis&gt; KPI : 2009-2012</a:t>
            </a:r>
          </a:p>
        </p:txBody>
      </p:sp>
      <p:graphicFrame>
        <p:nvGraphicFramePr>
          <p:cNvPr id="10" name="Chart 9">
            <a:extLst>
              <a:ext uri="{FF2B5EF4-FFF2-40B4-BE49-F238E27FC236}">
                <a16:creationId xmlns:a16="http://schemas.microsoft.com/office/drawing/2014/main" id="{10BEF07E-8DB6-47A4-8832-4E08681FCA4C}"/>
              </a:ext>
            </a:extLst>
          </p:cNvPr>
          <p:cNvGraphicFramePr>
            <a:graphicFrameLocks/>
          </p:cNvGraphicFramePr>
          <p:nvPr>
            <p:extLst>
              <p:ext uri="{D42A27DB-BD31-4B8C-83A1-F6EECF244321}">
                <p14:modId xmlns:p14="http://schemas.microsoft.com/office/powerpoint/2010/main" val="3812684449"/>
              </p:ext>
            </p:extLst>
          </p:nvPr>
        </p:nvGraphicFramePr>
        <p:xfrm>
          <a:off x="8880049" y="4854803"/>
          <a:ext cx="2969443" cy="174395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10">
            <a:extLst>
              <a:ext uri="{FF2B5EF4-FFF2-40B4-BE49-F238E27FC236}">
                <a16:creationId xmlns:a16="http://schemas.microsoft.com/office/drawing/2014/main" id="{09FF3C51-0030-42E7-BB56-089404F42EBD}"/>
              </a:ext>
            </a:extLst>
          </p:cNvPr>
          <p:cNvGraphicFramePr>
            <a:graphicFrameLocks/>
          </p:cNvGraphicFramePr>
          <p:nvPr>
            <p:extLst>
              <p:ext uri="{D42A27DB-BD31-4B8C-83A1-F6EECF244321}">
                <p14:modId xmlns:p14="http://schemas.microsoft.com/office/powerpoint/2010/main" val="2114953650"/>
              </p:ext>
            </p:extLst>
          </p:nvPr>
        </p:nvGraphicFramePr>
        <p:xfrm>
          <a:off x="110267" y="1437145"/>
          <a:ext cx="7195504" cy="403982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580368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D82DD0-8D21-4E1E-9459-279D0410C51A}"/>
              </a:ext>
            </a:extLst>
          </p:cNvPr>
          <p:cNvSpPr>
            <a:spLocks noGrp="1"/>
          </p:cNvSpPr>
          <p:nvPr>
            <p:ph sz="quarter" idx="10"/>
          </p:nvPr>
        </p:nvSpPr>
        <p:spPr>
          <a:xfrm>
            <a:off x="1034795" y="1440180"/>
            <a:ext cx="9814179" cy="3977640"/>
          </a:xfrm>
        </p:spPr>
        <p:txBody>
          <a:bodyPr>
            <a:normAutofit/>
          </a:bodyPr>
          <a:lstStyle/>
          <a:p>
            <a:r>
              <a:rPr lang="en-US" sz="2400" dirty="0">
                <a:latin typeface="Aparajita" panose="02020603050405020304" pitchFamily="18" charset="0"/>
                <a:cs typeface="Aparajita" panose="02020603050405020304" pitchFamily="18" charset="0"/>
              </a:rPr>
              <a:t>The first bar graph shows a comparison of profits and sales together over the years from 2009 to 2012 in the descending order of Sales.</a:t>
            </a:r>
          </a:p>
          <a:p>
            <a:r>
              <a:rPr lang="en-CA" sz="2400" dirty="0">
                <a:latin typeface="Aparajita" panose="02020603050405020304" pitchFamily="18" charset="0"/>
                <a:cs typeface="Aparajita" panose="02020603050405020304" pitchFamily="18" charset="0"/>
              </a:rPr>
              <a:t>The second Bar graph shows the descending of profits over the years where 2012 being the lowest.</a:t>
            </a:r>
            <a:endParaRPr lang="en-US" sz="2400" dirty="0">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19087858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7" y="94268"/>
            <a:ext cx="8358842" cy="993868"/>
          </a:xfrm>
        </p:spPr>
        <p:txBody>
          <a:bodyPr>
            <a:noAutofit/>
          </a:bodyPr>
          <a:lstStyle/>
          <a:p>
            <a:r>
              <a:rPr lang="en-US" sz="3600" b="1" dirty="0">
                <a:latin typeface="Segoe UI Light" panose="020B0502040204020203" pitchFamily="34" charset="0"/>
                <a:cs typeface="Segoe UI Light" panose="020B0502040204020203" pitchFamily="34" charset="0"/>
              </a:rPr>
              <a:t>KPI : 2009-2012</a:t>
            </a:r>
          </a:p>
        </p:txBody>
      </p:sp>
      <p:graphicFrame>
        <p:nvGraphicFramePr>
          <p:cNvPr id="9" name="Chart 8">
            <a:extLst>
              <a:ext uri="{FF2B5EF4-FFF2-40B4-BE49-F238E27FC236}">
                <a16:creationId xmlns:a16="http://schemas.microsoft.com/office/drawing/2014/main" id="{698AE5C6-B1CE-4B8B-8183-09F83CEE3005}"/>
              </a:ext>
            </a:extLst>
          </p:cNvPr>
          <p:cNvGraphicFramePr>
            <a:graphicFrameLocks/>
          </p:cNvGraphicFramePr>
          <p:nvPr>
            <p:extLst>
              <p:ext uri="{D42A27DB-BD31-4B8C-83A1-F6EECF244321}">
                <p14:modId xmlns:p14="http://schemas.microsoft.com/office/powerpoint/2010/main" val="1076309280"/>
              </p:ext>
            </p:extLst>
          </p:nvPr>
        </p:nvGraphicFramePr>
        <p:xfrm>
          <a:off x="1128074" y="1530953"/>
          <a:ext cx="10108677" cy="495468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655905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21207" y="94268"/>
            <a:ext cx="8358842" cy="993868"/>
          </a:xfrm>
        </p:spPr>
        <p:txBody>
          <a:bodyPr>
            <a:noAutofit/>
          </a:bodyPr>
          <a:lstStyle/>
          <a:p>
            <a:r>
              <a:rPr lang="en-US" sz="3600" b="1" dirty="0">
                <a:latin typeface="Segoe UI Light" panose="020B0502040204020203" pitchFamily="34" charset="0"/>
                <a:cs typeface="Segoe UI Light" panose="020B0502040204020203" pitchFamily="34" charset="0"/>
              </a:rPr>
              <a:t>KPI &lt;Categories&gt;: 2009-2012</a:t>
            </a:r>
          </a:p>
        </p:txBody>
      </p:sp>
      <p:graphicFrame>
        <p:nvGraphicFramePr>
          <p:cNvPr id="4" name="Chart 3">
            <a:extLst>
              <a:ext uri="{FF2B5EF4-FFF2-40B4-BE49-F238E27FC236}">
                <a16:creationId xmlns:a16="http://schemas.microsoft.com/office/drawing/2014/main" id="{8CB364AB-0DA8-49D7-A70B-926692F2F0E8}"/>
              </a:ext>
            </a:extLst>
          </p:cNvPr>
          <p:cNvGraphicFramePr>
            <a:graphicFrameLocks/>
          </p:cNvGraphicFramePr>
          <p:nvPr>
            <p:extLst>
              <p:ext uri="{D42A27DB-BD31-4B8C-83A1-F6EECF244321}">
                <p14:modId xmlns:p14="http://schemas.microsoft.com/office/powerpoint/2010/main" val="1495576224"/>
              </p:ext>
            </p:extLst>
          </p:nvPr>
        </p:nvGraphicFramePr>
        <p:xfrm>
          <a:off x="6741748" y="2000271"/>
          <a:ext cx="5113024" cy="1833329"/>
        </p:xfrm>
        <a:graphic>
          <a:graphicData uri="http://schemas.openxmlformats.org/drawingml/2006/chart">
            <c:chart xmlns:c="http://schemas.openxmlformats.org/drawingml/2006/chart" xmlns:r="http://schemas.openxmlformats.org/officeDocument/2006/relationships" r:id="rId2"/>
          </a:graphicData>
        </a:graphic>
      </p:graphicFrame>
      <p:pic>
        <p:nvPicPr>
          <p:cNvPr id="5" name="Picture 4">
            <a:extLst>
              <a:ext uri="{FF2B5EF4-FFF2-40B4-BE49-F238E27FC236}">
                <a16:creationId xmlns:a16="http://schemas.microsoft.com/office/drawing/2014/main" id="{E894373F-9FDE-4CDF-B4AC-7BC015F52B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207" y="1369283"/>
            <a:ext cx="6408027" cy="3738018"/>
          </a:xfrm>
          <a:prstGeom prst="rect">
            <a:avLst/>
          </a:prstGeom>
        </p:spPr>
      </p:pic>
      <p:graphicFrame>
        <p:nvGraphicFramePr>
          <p:cNvPr id="7" name="Chart 6">
            <a:extLst>
              <a:ext uri="{FF2B5EF4-FFF2-40B4-BE49-F238E27FC236}">
                <a16:creationId xmlns:a16="http://schemas.microsoft.com/office/drawing/2014/main" id="{10BEF07E-8DB6-47A4-8832-4E08681FCA4C}"/>
              </a:ext>
            </a:extLst>
          </p:cNvPr>
          <p:cNvGraphicFramePr>
            <a:graphicFrameLocks/>
          </p:cNvGraphicFramePr>
          <p:nvPr>
            <p:extLst>
              <p:ext uri="{D42A27DB-BD31-4B8C-83A1-F6EECF244321}">
                <p14:modId xmlns:p14="http://schemas.microsoft.com/office/powerpoint/2010/main" val="1371695617"/>
              </p:ext>
            </p:extLst>
          </p:nvPr>
        </p:nvGraphicFramePr>
        <p:xfrm>
          <a:off x="7889187" y="4198158"/>
          <a:ext cx="3781606" cy="223724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Table 8">
            <a:extLst>
              <a:ext uri="{FF2B5EF4-FFF2-40B4-BE49-F238E27FC236}">
                <a16:creationId xmlns:a16="http://schemas.microsoft.com/office/drawing/2014/main" id="{F717326E-2747-4AD0-AAD7-4E88C882666A}"/>
              </a:ext>
            </a:extLst>
          </p:cNvPr>
          <p:cNvGraphicFramePr>
            <a:graphicFrameLocks noGrp="1"/>
          </p:cNvGraphicFramePr>
          <p:nvPr>
            <p:extLst>
              <p:ext uri="{D42A27DB-BD31-4B8C-83A1-F6EECF244321}">
                <p14:modId xmlns:p14="http://schemas.microsoft.com/office/powerpoint/2010/main" val="3831259592"/>
              </p:ext>
            </p:extLst>
          </p:nvPr>
        </p:nvGraphicFramePr>
        <p:xfrm>
          <a:off x="521207" y="5197399"/>
          <a:ext cx="3706355" cy="1373081"/>
        </p:xfrm>
        <a:graphic>
          <a:graphicData uri="http://schemas.openxmlformats.org/drawingml/2006/table">
            <a:tbl>
              <a:tblPr>
                <a:tableStyleId>{5C22544A-7EE6-4342-B048-85BDC9FD1C3A}</a:tableStyleId>
              </a:tblPr>
              <a:tblGrid>
                <a:gridCol w="1593553">
                  <a:extLst>
                    <a:ext uri="{9D8B030D-6E8A-4147-A177-3AD203B41FA5}">
                      <a16:colId xmlns:a16="http://schemas.microsoft.com/office/drawing/2014/main" val="3608345082"/>
                    </a:ext>
                  </a:extLst>
                </a:gridCol>
                <a:gridCol w="1253357">
                  <a:extLst>
                    <a:ext uri="{9D8B030D-6E8A-4147-A177-3AD203B41FA5}">
                      <a16:colId xmlns:a16="http://schemas.microsoft.com/office/drawing/2014/main" val="2354625105"/>
                    </a:ext>
                  </a:extLst>
                </a:gridCol>
                <a:gridCol w="859445">
                  <a:extLst>
                    <a:ext uri="{9D8B030D-6E8A-4147-A177-3AD203B41FA5}">
                      <a16:colId xmlns:a16="http://schemas.microsoft.com/office/drawing/2014/main" val="3488653938"/>
                    </a:ext>
                  </a:extLst>
                </a:gridCol>
              </a:tblGrid>
              <a:tr h="233381">
                <a:tc>
                  <a:txBody>
                    <a:bodyPr/>
                    <a:lstStyle/>
                    <a:p>
                      <a:pPr algn="l" fontAlgn="b"/>
                      <a:r>
                        <a:rPr lang="en-US" sz="1400" u="none" strike="noStrike" dirty="0">
                          <a:effectLst/>
                        </a:rPr>
                        <a:t>Category</a:t>
                      </a:r>
                      <a:endParaRPr lang="en-US" sz="1400" b="1" i="0" u="none" strike="noStrike" dirty="0">
                        <a:solidFill>
                          <a:srgbClr val="000000"/>
                        </a:solidFill>
                        <a:effectLst/>
                        <a:latin typeface="MS Sans Serif"/>
                      </a:endParaRPr>
                    </a:p>
                  </a:txBody>
                  <a:tcPr marL="6350" marR="6350" marT="6350" marB="0" anchor="b"/>
                </a:tc>
                <a:tc>
                  <a:txBody>
                    <a:bodyPr/>
                    <a:lstStyle/>
                    <a:p>
                      <a:pPr algn="l" fontAlgn="b"/>
                      <a:r>
                        <a:rPr lang="en-US" sz="1400" u="none" strike="noStrike" dirty="0">
                          <a:effectLst/>
                        </a:rPr>
                        <a:t>Sales</a:t>
                      </a:r>
                      <a:endParaRPr lang="en-US" sz="1400" b="1" i="0" u="none" strike="noStrike" dirty="0">
                        <a:solidFill>
                          <a:srgbClr val="000000"/>
                        </a:solidFill>
                        <a:effectLst/>
                        <a:latin typeface="MS Sans Serif"/>
                      </a:endParaRPr>
                    </a:p>
                  </a:txBody>
                  <a:tcPr marL="6350" marR="6350" marT="6350" marB="0" anchor="b"/>
                </a:tc>
                <a:tc>
                  <a:txBody>
                    <a:bodyPr/>
                    <a:lstStyle/>
                    <a:p>
                      <a:pPr algn="l" fontAlgn="b"/>
                      <a:r>
                        <a:rPr lang="en-US" sz="1400" u="none" strike="noStrike" dirty="0">
                          <a:effectLst/>
                        </a:rPr>
                        <a:t>Profit</a:t>
                      </a:r>
                      <a:endParaRPr lang="en-US" sz="1400" b="1" i="0" u="none" strike="noStrike" dirty="0">
                        <a:solidFill>
                          <a:srgbClr val="000000"/>
                        </a:solidFill>
                        <a:effectLst/>
                        <a:latin typeface="MS Sans Serif"/>
                      </a:endParaRPr>
                    </a:p>
                  </a:txBody>
                  <a:tcPr marL="6350" marR="6350" marT="6350" marB="0" anchor="b"/>
                </a:tc>
                <a:extLst>
                  <a:ext uri="{0D108BD9-81ED-4DB2-BD59-A6C34878D82A}">
                    <a16:rowId xmlns:a16="http://schemas.microsoft.com/office/drawing/2014/main" val="2025029439"/>
                  </a:ext>
                </a:extLst>
              </a:tr>
              <a:tr h="284925">
                <a:tc>
                  <a:txBody>
                    <a:bodyPr/>
                    <a:lstStyle/>
                    <a:p>
                      <a:pPr algn="l" fontAlgn="b"/>
                      <a:r>
                        <a:rPr lang="en-US" sz="1400" u="none" strike="noStrike" dirty="0">
                          <a:effectLst/>
                        </a:rPr>
                        <a:t>Technology</a:t>
                      </a:r>
                      <a:endParaRPr lang="en-US" sz="1400" b="1" i="0" u="none" strike="noStrike" dirty="0">
                        <a:solidFill>
                          <a:srgbClr val="000000"/>
                        </a:solidFill>
                        <a:effectLst/>
                        <a:latin typeface="MS Sans Serif"/>
                      </a:endParaRPr>
                    </a:p>
                  </a:txBody>
                  <a:tcPr marL="6350" marR="6350" marT="6350" marB="0" anchor="b"/>
                </a:tc>
                <a:tc>
                  <a:txBody>
                    <a:bodyPr/>
                    <a:lstStyle/>
                    <a:p>
                      <a:pPr algn="r" fontAlgn="b"/>
                      <a:r>
                        <a:rPr lang="en-US" sz="1400" u="none" strike="noStrike">
                          <a:effectLst/>
                        </a:rPr>
                        <a:t>40.12%</a:t>
                      </a:r>
                      <a:endParaRPr lang="en-US" sz="1400" b="1" i="0" u="none" strike="noStrike">
                        <a:solidFill>
                          <a:srgbClr val="000000"/>
                        </a:solidFill>
                        <a:effectLst/>
                        <a:latin typeface="MS Sans Serif"/>
                      </a:endParaRPr>
                    </a:p>
                  </a:txBody>
                  <a:tcPr marL="6350" marR="6350" marT="6350" marB="0" anchor="b"/>
                </a:tc>
                <a:tc>
                  <a:txBody>
                    <a:bodyPr/>
                    <a:lstStyle/>
                    <a:p>
                      <a:pPr algn="r" fontAlgn="b"/>
                      <a:r>
                        <a:rPr lang="en-US" sz="1400" u="none" strike="noStrike">
                          <a:effectLst/>
                        </a:rPr>
                        <a:t>60.10%</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598948928"/>
                  </a:ext>
                </a:extLst>
              </a:tr>
              <a:tr h="284925">
                <a:tc>
                  <a:txBody>
                    <a:bodyPr/>
                    <a:lstStyle/>
                    <a:p>
                      <a:pPr algn="l" fontAlgn="b"/>
                      <a:r>
                        <a:rPr lang="en-US" sz="1400" u="none" strike="noStrike" dirty="0">
                          <a:effectLst/>
                        </a:rPr>
                        <a:t>Furniture</a:t>
                      </a:r>
                      <a:endParaRPr lang="en-US" sz="1400" b="1" i="0" u="none" strike="noStrike" dirty="0">
                        <a:solidFill>
                          <a:srgbClr val="000000"/>
                        </a:solidFill>
                        <a:effectLst/>
                        <a:latin typeface="MS Sans Serif"/>
                      </a:endParaRPr>
                    </a:p>
                  </a:txBody>
                  <a:tcPr marL="6350" marR="6350" marT="6350" marB="0" anchor="b"/>
                </a:tc>
                <a:tc>
                  <a:txBody>
                    <a:bodyPr/>
                    <a:lstStyle/>
                    <a:p>
                      <a:pPr algn="r" fontAlgn="b"/>
                      <a:r>
                        <a:rPr lang="en-US" sz="1400" u="none" strike="noStrike" dirty="0">
                          <a:effectLst/>
                        </a:rPr>
                        <a:t>34.72%</a:t>
                      </a:r>
                      <a:endParaRPr lang="en-US" sz="1400" b="1" i="0" u="none" strike="noStrike" dirty="0">
                        <a:solidFill>
                          <a:srgbClr val="000000"/>
                        </a:solidFill>
                        <a:effectLst/>
                        <a:latin typeface="MS Sans Serif"/>
                      </a:endParaRPr>
                    </a:p>
                  </a:txBody>
                  <a:tcPr marL="6350" marR="6350" marT="6350" marB="0" anchor="b"/>
                </a:tc>
                <a:tc>
                  <a:txBody>
                    <a:bodyPr/>
                    <a:lstStyle/>
                    <a:p>
                      <a:pPr algn="r" fontAlgn="b"/>
                      <a:r>
                        <a:rPr lang="en-US" sz="1400" u="none" strike="noStrike">
                          <a:effectLst/>
                        </a:rPr>
                        <a:t>8.41%</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3033924858"/>
                  </a:ext>
                </a:extLst>
              </a:tr>
              <a:tr h="284925">
                <a:tc>
                  <a:txBody>
                    <a:bodyPr/>
                    <a:lstStyle/>
                    <a:p>
                      <a:pPr algn="l" fontAlgn="b"/>
                      <a:r>
                        <a:rPr lang="en-US" sz="1400" u="none" strike="noStrike">
                          <a:effectLst/>
                        </a:rPr>
                        <a:t>Office Supplies</a:t>
                      </a:r>
                      <a:endParaRPr lang="en-US" sz="1400" b="1" i="0" u="none" strike="noStrike">
                        <a:solidFill>
                          <a:srgbClr val="000000"/>
                        </a:solidFill>
                        <a:effectLst/>
                        <a:latin typeface="MS Sans Serif"/>
                      </a:endParaRPr>
                    </a:p>
                  </a:txBody>
                  <a:tcPr marL="6350" marR="6350" marT="6350" marB="0" anchor="b"/>
                </a:tc>
                <a:tc>
                  <a:txBody>
                    <a:bodyPr/>
                    <a:lstStyle/>
                    <a:p>
                      <a:pPr algn="r" fontAlgn="b"/>
                      <a:r>
                        <a:rPr lang="en-US" sz="1400" u="none" strike="noStrike" dirty="0">
                          <a:effectLst/>
                        </a:rPr>
                        <a:t>25.16%</a:t>
                      </a:r>
                      <a:endParaRPr lang="en-US" sz="1400" b="1" i="0" u="none" strike="noStrike" dirty="0">
                        <a:solidFill>
                          <a:srgbClr val="000000"/>
                        </a:solidFill>
                        <a:effectLst/>
                        <a:latin typeface="MS Sans Serif"/>
                      </a:endParaRPr>
                    </a:p>
                  </a:txBody>
                  <a:tcPr marL="6350" marR="6350" marT="6350" marB="0" anchor="b"/>
                </a:tc>
                <a:tc>
                  <a:txBody>
                    <a:bodyPr/>
                    <a:lstStyle/>
                    <a:p>
                      <a:pPr algn="r" fontAlgn="b"/>
                      <a:r>
                        <a:rPr lang="en-US" sz="1400" u="none" strike="noStrike">
                          <a:effectLst/>
                        </a:rPr>
                        <a:t>31.49%</a:t>
                      </a:r>
                      <a:endParaRPr lang="en-US" sz="1400" b="1" i="0" u="none" strike="noStrike">
                        <a:solidFill>
                          <a:srgbClr val="000000"/>
                        </a:solidFill>
                        <a:effectLst/>
                        <a:latin typeface="MS Sans Serif"/>
                      </a:endParaRPr>
                    </a:p>
                  </a:txBody>
                  <a:tcPr marL="6350" marR="6350" marT="6350" marB="0" anchor="b"/>
                </a:tc>
                <a:extLst>
                  <a:ext uri="{0D108BD9-81ED-4DB2-BD59-A6C34878D82A}">
                    <a16:rowId xmlns:a16="http://schemas.microsoft.com/office/drawing/2014/main" val="1701034694"/>
                  </a:ext>
                </a:extLst>
              </a:tr>
              <a:tr h="284925">
                <a:tc>
                  <a:txBody>
                    <a:bodyPr/>
                    <a:lstStyle/>
                    <a:p>
                      <a:pPr algn="l" fontAlgn="b"/>
                      <a:r>
                        <a:rPr lang="en-US" sz="1400" u="none" strike="noStrike" dirty="0">
                          <a:effectLst/>
                        </a:rPr>
                        <a:t>Grand Total</a:t>
                      </a:r>
                      <a:endParaRPr lang="en-US" sz="1400" b="1" i="0" u="none" strike="noStrike" dirty="0">
                        <a:solidFill>
                          <a:srgbClr val="000000"/>
                        </a:solidFill>
                        <a:effectLst/>
                        <a:latin typeface="MS Sans Serif"/>
                      </a:endParaRPr>
                    </a:p>
                  </a:txBody>
                  <a:tcPr marL="6350" marR="6350" marT="6350" marB="0" anchor="b"/>
                </a:tc>
                <a:tc>
                  <a:txBody>
                    <a:bodyPr/>
                    <a:lstStyle/>
                    <a:p>
                      <a:pPr algn="r" fontAlgn="b"/>
                      <a:r>
                        <a:rPr lang="en-US" sz="1400" u="none" strike="noStrike" dirty="0">
                          <a:effectLst/>
                        </a:rPr>
                        <a:t>100.00%</a:t>
                      </a:r>
                      <a:endParaRPr lang="en-US" sz="1400" b="1" i="0" u="none" strike="noStrike" dirty="0">
                        <a:solidFill>
                          <a:srgbClr val="000000"/>
                        </a:solidFill>
                        <a:effectLst/>
                        <a:latin typeface="MS Sans Serif"/>
                      </a:endParaRPr>
                    </a:p>
                  </a:txBody>
                  <a:tcPr marL="6350" marR="6350" marT="6350" marB="0" anchor="b"/>
                </a:tc>
                <a:tc>
                  <a:txBody>
                    <a:bodyPr/>
                    <a:lstStyle/>
                    <a:p>
                      <a:pPr algn="r" fontAlgn="b"/>
                      <a:r>
                        <a:rPr lang="en-US" sz="1400" u="none" strike="noStrike" dirty="0">
                          <a:effectLst/>
                        </a:rPr>
                        <a:t>100.00%</a:t>
                      </a:r>
                      <a:endParaRPr lang="en-US" sz="1400" b="1" i="0" u="none" strike="noStrike" dirty="0">
                        <a:solidFill>
                          <a:srgbClr val="000000"/>
                        </a:solidFill>
                        <a:effectLst/>
                        <a:latin typeface="MS Sans Serif"/>
                      </a:endParaRPr>
                    </a:p>
                  </a:txBody>
                  <a:tcPr marL="6350" marR="6350" marT="6350" marB="0" anchor="b"/>
                </a:tc>
                <a:extLst>
                  <a:ext uri="{0D108BD9-81ED-4DB2-BD59-A6C34878D82A}">
                    <a16:rowId xmlns:a16="http://schemas.microsoft.com/office/drawing/2014/main" val="2774252601"/>
                  </a:ext>
                </a:extLst>
              </a:tr>
            </a:tbl>
          </a:graphicData>
        </a:graphic>
      </p:graphicFrame>
    </p:spTree>
    <p:extLst>
      <p:ext uri="{BB962C8B-B14F-4D97-AF65-F5344CB8AC3E}">
        <p14:creationId xmlns:p14="http://schemas.microsoft.com/office/powerpoint/2010/main" val="15881911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A4F73-CBB4-487E-B41F-009F3B9DCF20}"/>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A7E19833-93C9-4C25-BD63-A943634307DE}"/>
              </a:ext>
            </a:extLst>
          </p:cNvPr>
          <p:cNvSpPr>
            <a:spLocks noGrp="1"/>
          </p:cNvSpPr>
          <p:nvPr>
            <p:ph sz="quarter" idx="10"/>
          </p:nvPr>
        </p:nvSpPr>
        <p:spPr>
          <a:xfrm>
            <a:off x="539496" y="1435608"/>
            <a:ext cx="6375654" cy="3977640"/>
          </a:xfrm>
        </p:spPr>
        <p:txBody>
          <a:bodyPr/>
          <a:lstStyle/>
          <a:p>
            <a:r>
              <a:rPr lang="en-US" dirty="0"/>
              <a:t>In this dashboard, we could find that the profits follows the trend of furniture. Hence furniture is the decider of the profit zone for the company. But it is contributing to just about 8% of the total profit of the company.</a:t>
            </a:r>
          </a:p>
          <a:p>
            <a:r>
              <a:rPr lang="en-US" dirty="0"/>
              <a:t>On the other hand technologies and office supplies are profitable with 60% and 32% respectively.</a:t>
            </a:r>
            <a:endParaRPr lang="en-CA" dirty="0"/>
          </a:p>
        </p:txBody>
      </p:sp>
    </p:spTree>
    <p:extLst>
      <p:ext uri="{BB962C8B-B14F-4D97-AF65-F5344CB8AC3E}">
        <p14:creationId xmlns:p14="http://schemas.microsoft.com/office/powerpoint/2010/main" val="4136326959"/>
      </p:ext>
    </p:extLst>
  </p:cSld>
  <p:clrMapOvr>
    <a:masterClrMapping/>
  </p:clrMapOvr>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Welcome to PowerPoint_Win32_new.potx" id="{95F22252-1276-4CE0-B5B2-7173AC23E7C1}" vid="{5251F4FC-9BFF-4FAA-9D53-CA332557379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Welcome to PowerPoint(3)</Template>
  <TotalTime>378</TotalTime>
  <Words>1522</Words>
  <Application>Microsoft Office PowerPoint</Application>
  <PresentationFormat>Widescreen</PresentationFormat>
  <Paragraphs>446</Paragraphs>
  <Slides>29</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Aparajita</vt:lpstr>
      <vt:lpstr>Arial</vt:lpstr>
      <vt:lpstr>Calibri</vt:lpstr>
      <vt:lpstr>MS Sans Serif</vt:lpstr>
      <vt:lpstr>Segoe UI</vt:lpstr>
      <vt:lpstr>Segoe UI Light</vt:lpstr>
      <vt:lpstr>WelcomeDoc</vt:lpstr>
      <vt:lpstr>Business Intelligence  Group Project-1  Sales study of a Canadian eCommerce company  By  Parijat Kannapan Vivek Sadman</vt:lpstr>
      <vt:lpstr>Objective</vt:lpstr>
      <vt:lpstr>Data Cleaning and Consolidation</vt:lpstr>
      <vt:lpstr>PowerPoint Presentation</vt:lpstr>
      <vt:lpstr>Analysis&gt; KPI : 2009-2012</vt:lpstr>
      <vt:lpstr>PowerPoint Presentation</vt:lpstr>
      <vt:lpstr>KPI : 2009-2012</vt:lpstr>
      <vt:lpstr>KPI &lt;Categories&gt;: 2009-2012</vt:lpstr>
      <vt:lpstr>PowerPoint Presentation</vt:lpstr>
      <vt:lpstr>KPI &lt;Categories&gt;: 2009-2012</vt:lpstr>
      <vt:lpstr>PowerPoint Presentation</vt:lpstr>
      <vt:lpstr>KPI : 2009-2012</vt:lpstr>
      <vt:lpstr>PowerPoint Presentation</vt:lpstr>
      <vt:lpstr>Why Bookcase and Tables are making Losses?</vt:lpstr>
      <vt:lpstr>PowerPoint Presentation</vt:lpstr>
      <vt:lpstr>Recommendation for Bookcase </vt:lpstr>
      <vt:lpstr>PowerPoint Presentation</vt:lpstr>
      <vt:lpstr>Recommendation for Tables </vt:lpstr>
      <vt:lpstr>PowerPoint Presentation</vt:lpstr>
      <vt:lpstr>Customer Retention: Customer Type and Location</vt:lpstr>
      <vt:lpstr>Customer Retention: Customer Type and Location</vt:lpstr>
      <vt:lpstr>PowerPoint Presentation</vt:lpstr>
      <vt:lpstr>Customer Retention: Shipping Delay negation</vt:lpstr>
      <vt:lpstr>Discount Analysis</vt:lpstr>
      <vt:lpstr>Discount Analysis </vt:lpstr>
      <vt:lpstr>PowerPoint Presentation</vt:lpstr>
      <vt:lpstr>SWOT Analysis </vt:lpstr>
      <vt:lpstr>RECOMMENDATION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Intelligence  Group Project-1:  Sales study of a Canadian e-commerce company  By  Parijat Kannapan Vivek Sadman</dc:title>
  <dc:creator>Parijat Bandyopadhyay</dc:creator>
  <cp:keywords/>
  <cp:lastModifiedBy>Kothai Kannappan Murugappan</cp:lastModifiedBy>
  <cp:revision>29</cp:revision>
  <dcterms:created xsi:type="dcterms:W3CDTF">2019-02-13T23:28:50Z</dcterms:created>
  <dcterms:modified xsi:type="dcterms:W3CDTF">2019-02-17T16:49:05Z</dcterms:modified>
  <cp:version/>
</cp:coreProperties>
</file>